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9" d="100"/>
          <a:sy n="49" d="100"/>
        </p:scale>
        <p:origin x="94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655320" y="-5715"/>
            <a:ext cx="6017894" cy="8235316"/>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3514081" y="1656082"/>
            <a:ext cx="10289546" cy="3139439"/>
          </a:xfrm>
        </p:spPr>
        <p:txBody>
          <a:bodyPr anchor="b">
            <a:normAutofit/>
          </a:bodyPr>
          <a:lstStyle>
            <a:lvl1pPr algn="r">
              <a:defRPr sz="7200">
                <a:effectLst/>
              </a:defRPr>
            </a:lvl1pPr>
          </a:lstStyle>
          <a:p>
            <a:r>
              <a:rPr lang="en-US"/>
              <a:t>Click to edit Master title style</a:t>
            </a:r>
            <a:endParaRPr lang="en-US" dirty="0"/>
          </a:p>
        </p:txBody>
      </p:sp>
      <p:sp>
        <p:nvSpPr>
          <p:cNvPr id="3" name="Subtitle 2"/>
          <p:cNvSpPr>
            <a:spLocks noGrp="1"/>
          </p:cNvSpPr>
          <p:nvPr>
            <p:ph type="subTitle" idx="1"/>
          </p:nvPr>
        </p:nvSpPr>
        <p:spPr>
          <a:xfrm>
            <a:off x="5418453" y="4795520"/>
            <a:ext cx="8385174" cy="1666241"/>
          </a:xfrm>
        </p:spPr>
        <p:txBody>
          <a:bodyPr anchor="t">
            <a:normAutofit/>
          </a:bodyPr>
          <a:lstStyle>
            <a:lvl1pPr marL="0" indent="0" algn="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11/13/2024</a:t>
            </a:fld>
            <a:endParaRPr lang="en-US" dirty="0"/>
          </a:p>
        </p:txBody>
      </p:sp>
      <p:sp>
        <p:nvSpPr>
          <p:cNvPr id="5" name="Footer Placeholder 4"/>
          <p:cNvSpPr>
            <a:spLocks noGrp="1"/>
          </p:cNvSpPr>
          <p:nvPr>
            <p:ph type="ftr" sz="quarter" idx="11"/>
          </p:nvPr>
        </p:nvSpPr>
        <p:spPr>
          <a:xfrm>
            <a:off x="6398894" y="7059931"/>
            <a:ext cx="5188853" cy="438150"/>
          </a:xfrm>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019435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4" y="5679438"/>
            <a:ext cx="12022453" cy="680086"/>
          </a:xfrm>
        </p:spPr>
        <p:txBody>
          <a:bodyPr anchor="b">
            <a:normAutofit/>
          </a:bodyPr>
          <a:lstStyle>
            <a:lvl1pPr algn="ctr">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863214" y="1118535"/>
            <a:ext cx="9871133" cy="379797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781174" y="6359524"/>
            <a:ext cx="12022453"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632098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5" y="822960"/>
            <a:ext cx="12022453" cy="3657600"/>
          </a:xfrm>
        </p:spPr>
        <p:txBody>
          <a:bodyPr anchor="ctr">
            <a:normAutofit/>
          </a:bodyPr>
          <a:lstStyle>
            <a:lvl1pPr algn="ct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781175" y="5212080"/>
            <a:ext cx="12022456" cy="17373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327516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918334" y="103562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5" name="TextBox 14"/>
          <p:cNvSpPr txBox="1"/>
          <p:nvPr/>
        </p:nvSpPr>
        <p:spPr>
          <a:xfrm>
            <a:off x="13072110" y="338327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2" name="Title 1"/>
          <p:cNvSpPr>
            <a:spLocks noGrp="1"/>
          </p:cNvSpPr>
          <p:nvPr>
            <p:ph type="title"/>
          </p:nvPr>
        </p:nvSpPr>
        <p:spPr>
          <a:xfrm>
            <a:off x="2649855" y="822961"/>
            <a:ext cx="10788014" cy="3291839"/>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924174" y="4114799"/>
            <a:ext cx="10239378" cy="457200"/>
          </a:xfrm>
        </p:spPr>
        <p:txBody>
          <a:bodyPr anchor="ctr">
            <a:normAutofit/>
          </a:bodyPr>
          <a:lstStyle>
            <a:lvl1pPr marL="0" indent="0">
              <a:buFontTx/>
              <a:buNone/>
              <a:defRPr sz="216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781174" y="5212080"/>
            <a:ext cx="12022453" cy="17373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316413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81176" y="3970297"/>
            <a:ext cx="12022451" cy="1762560"/>
          </a:xfrm>
        </p:spPr>
        <p:txBody>
          <a:bodyPr anchor="b">
            <a:normAutofit/>
          </a:bodyPr>
          <a:lstStyle>
            <a:lvl1pPr algn="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781174" y="5732857"/>
            <a:ext cx="12022452" cy="1032480"/>
          </a:xfrm>
        </p:spPr>
        <p:txBody>
          <a:bodyPr anchor="t">
            <a:normAutofit/>
          </a:bodyPr>
          <a:lstStyle>
            <a:lvl1pPr marL="0" indent="0" algn="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921783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918334" y="103562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5" name="TextBox 14"/>
          <p:cNvSpPr txBox="1"/>
          <p:nvPr/>
        </p:nvSpPr>
        <p:spPr>
          <a:xfrm>
            <a:off x="13072110" y="338327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2" name="Title 1"/>
          <p:cNvSpPr>
            <a:spLocks noGrp="1"/>
          </p:cNvSpPr>
          <p:nvPr>
            <p:ph type="title"/>
          </p:nvPr>
        </p:nvSpPr>
        <p:spPr>
          <a:xfrm>
            <a:off x="2649855" y="822961"/>
            <a:ext cx="10788014" cy="3291839"/>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781176" y="4663440"/>
            <a:ext cx="12022452" cy="1066800"/>
          </a:xfrm>
        </p:spPr>
        <p:txBody>
          <a:bodyPr vert="horz" lIns="91440" tIns="45720" rIns="91440" bIns="45720" rtlCol="0" anchor="b">
            <a:normAutofit/>
          </a:bodyPr>
          <a:lstStyle>
            <a:lvl1pPr algn="r">
              <a:buNone/>
              <a:defRPr lang="en-US" sz="288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781174" y="5730240"/>
            <a:ext cx="12022452" cy="1219200"/>
          </a:xfrm>
        </p:spPr>
        <p:txBody>
          <a:bodyPr anchor="t">
            <a:normAutofit/>
          </a:bodyPr>
          <a:lstStyle>
            <a:lvl1pPr marL="0" indent="0" algn="r">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2657542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781176" y="822961"/>
            <a:ext cx="12022454" cy="327279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781175" y="4206240"/>
            <a:ext cx="12022456" cy="1005840"/>
          </a:xfrm>
        </p:spPr>
        <p:txBody>
          <a:bodyPr vert="horz" lIns="91440" tIns="45720" rIns="91440" bIns="45720" rtlCol="0" anchor="b">
            <a:normAutofit/>
          </a:bodyPr>
          <a:lstStyle>
            <a:lvl1pPr>
              <a:buNone/>
              <a:defRPr lang="en-US" sz="336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781174" y="5212080"/>
            <a:ext cx="12022456" cy="17373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87582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2615485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79187" y="822960"/>
            <a:ext cx="2124443" cy="6126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81175" y="822960"/>
            <a:ext cx="9623690" cy="612648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111268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Slide 1 master">
    <p:bg>
      <p:bgPr>
        <a:solidFill>
          <a:srgbClr val="000000"/>
        </a:solidFill>
        <a:effectLst/>
      </p:bgPr>
    </p:bg>
    <p:spTree>
      <p:nvGrpSpPr>
        <p:cNvPr id="1" name=""/>
        <p:cNvGrpSpPr/>
        <p:nvPr/>
      </p:nvGrpSpPr>
      <p:grpSpPr>
        <a:xfrm>
          <a:off x="0" y="0"/>
          <a:ext cx="0" cy="0"/>
          <a:chOff x="0" y="0"/>
          <a:chExt cx="0" cy="0"/>
        </a:xfrm>
      </p:grpSpPr>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6223707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3142228" y="7040558"/>
            <a:ext cx="661400" cy="438150"/>
          </a:xfrm>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679523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86736" y="3200399"/>
            <a:ext cx="10716896" cy="2532458"/>
          </a:xfrm>
        </p:spPr>
        <p:txBody>
          <a:bodyPr anchor="b"/>
          <a:lstStyle>
            <a:lvl1pPr algn="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3086733" y="5732857"/>
            <a:ext cx="10716898" cy="1032480"/>
          </a:xfrm>
        </p:spPr>
        <p:txBody>
          <a:bodyPr anchor="t">
            <a:normAutofit/>
          </a:bodyPr>
          <a:lstStyle>
            <a:lvl1pPr marL="0" indent="0" algn="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658085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81174" y="822961"/>
            <a:ext cx="12022456" cy="210311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81175" y="3200400"/>
            <a:ext cx="5874066" cy="3749041"/>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929561" y="3200400"/>
            <a:ext cx="5874067" cy="3749040"/>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386240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126615" y="3190240"/>
            <a:ext cx="5528626" cy="691514"/>
          </a:xfrm>
        </p:spPr>
        <p:txBody>
          <a:bodyPr anchor="b">
            <a:noAutofit/>
          </a:bodyPr>
          <a:lstStyle>
            <a:lvl1pPr marL="0" indent="0">
              <a:buNone/>
              <a:defRPr sz="3360" b="0">
                <a:solidFill>
                  <a:schemeClr val="accent1">
                    <a:lumMod val="7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81173" y="4002405"/>
            <a:ext cx="5874067" cy="294703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256585" y="3200400"/>
            <a:ext cx="5547044" cy="691514"/>
          </a:xfrm>
        </p:spPr>
        <p:txBody>
          <a:bodyPr anchor="b">
            <a:noAutofit/>
          </a:bodyPr>
          <a:lstStyle>
            <a:lvl1pPr marL="0" indent="0">
              <a:buNone/>
              <a:defRPr sz="3360" b="0">
                <a:solidFill>
                  <a:schemeClr val="accent1">
                    <a:lumMod val="7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929561" y="4002405"/>
            <a:ext cx="5874067" cy="294703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11/13/2024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694820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062744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11/13/2024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260181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5" y="1920240"/>
            <a:ext cx="4258945" cy="164592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6314440" y="822960"/>
            <a:ext cx="7489188" cy="6126481"/>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81175" y="3566160"/>
            <a:ext cx="4258945" cy="2194560"/>
          </a:xfrm>
        </p:spPr>
        <p:txBody>
          <a:bodyPr>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561416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79269" y="2103119"/>
            <a:ext cx="6511390" cy="1645920"/>
          </a:xfrm>
        </p:spPr>
        <p:txBody>
          <a:bodyPr anchor="b">
            <a:normAutofit/>
          </a:bodyPr>
          <a:lstStyle>
            <a:lvl1pPr algn="ctr">
              <a:defRPr sz="336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113618" y="1097280"/>
            <a:ext cx="3937169" cy="54864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779269" y="3749039"/>
            <a:ext cx="6511390" cy="2194560"/>
          </a:xfrm>
        </p:spPr>
        <p:txBody>
          <a:bodyPr>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246208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80975" y="1"/>
            <a:ext cx="2924176" cy="82296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781174" y="822961"/>
            <a:ext cx="12022456" cy="210311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781172" y="3200400"/>
            <a:ext cx="12022456" cy="374904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79187" y="7059931"/>
            <a:ext cx="1371600" cy="43815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4AAD347D-5ACD-4C99-B74B-A9C85AD731AF}" type="datetimeFigureOut">
              <a:rPr lang="en-US" smtClean="0"/>
              <a:t>11/13/2024</a:t>
            </a:fld>
            <a:endParaRPr lang="en-US" dirty="0"/>
          </a:p>
        </p:txBody>
      </p:sp>
      <p:sp>
        <p:nvSpPr>
          <p:cNvPr id="5" name="Footer Placeholder 4"/>
          <p:cNvSpPr>
            <a:spLocks noGrp="1"/>
          </p:cNvSpPr>
          <p:nvPr>
            <p:ph type="ftr" sz="quarter" idx="3"/>
          </p:nvPr>
        </p:nvSpPr>
        <p:spPr>
          <a:xfrm>
            <a:off x="3086736" y="7059931"/>
            <a:ext cx="8501012" cy="43815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3142228" y="7059931"/>
            <a:ext cx="661400" cy="43815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169958738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ctr" defTabSz="548640" rtl="0" eaLnBrk="1" latinLnBrk="0" hangingPunct="1">
        <a:spcBef>
          <a:spcPct val="0"/>
        </a:spcBef>
        <a:buNone/>
        <a:defRPr sz="48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lumMod val="75000"/>
          </a:schemeClr>
        </a:buClr>
        <a:buSzPct val="145000"/>
        <a:buFont typeface="Arial"/>
        <a:buChar char="•"/>
        <a:defRPr sz="2880" kern="1200" cap="none">
          <a:solidFill>
            <a:schemeClr val="tx1"/>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lumMod val="75000"/>
          </a:schemeClr>
        </a:buClr>
        <a:buSzPct val="145000"/>
        <a:buFont typeface="Arial"/>
        <a:buChar char="•"/>
        <a:defRPr sz="2400" kern="1200" cap="none">
          <a:solidFill>
            <a:schemeClr val="tx1"/>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lumMod val="75000"/>
          </a:schemeClr>
        </a:buClr>
        <a:buSzPct val="145000"/>
        <a:buFont typeface="Arial"/>
        <a:buChar char="•"/>
        <a:defRPr sz="2160" kern="1200" cap="none">
          <a:solidFill>
            <a:schemeClr val="tx1"/>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lumMod val="75000"/>
          </a:schemeClr>
        </a:buClr>
        <a:buSzPct val="145000"/>
        <a:buFont typeface="Arial"/>
        <a:buChar char="•"/>
        <a:defRPr sz="1920" kern="1200" cap="none">
          <a:solidFill>
            <a:schemeClr val="tx1"/>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Image 0" descr="Image 0"/>
          <p:cNvPicPr>
            <a:picLocks noChangeAspect="1"/>
          </p:cNvPicPr>
          <p:nvPr/>
        </p:nvPicPr>
        <p:blipFill>
          <a:blip r:embed="rId2"/>
          <a:stretch>
            <a:fillRect/>
          </a:stretch>
        </p:blipFill>
        <p:spPr>
          <a:xfrm>
            <a:off x="0" y="0"/>
            <a:ext cx="5486400" cy="8229600"/>
          </a:xfrm>
          <a:prstGeom prst="rect">
            <a:avLst/>
          </a:prstGeom>
          <a:ln w="12700">
            <a:miter lim="400000"/>
          </a:ln>
        </p:spPr>
      </p:pic>
      <p:sp>
        <p:nvSpPr>
          <p:cNvPr id="121" name="Text 0"/>
          <p:cNvSpPr txBox="1"/>
          <p:nvPr/>
        </p:nvSpPr>
        <p:spPr>
          <a:xfrm>
            <a:off x="6324124" y="674965"/>
            <a:ext cx="7468552" cy="1915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7600"/>
              </a:lnSpc>
              <a:defRPr sz="6100">
                <a:solidFill>
                  <a:srgbClr val="F98AC7"/>
                </a:solidFill>
                <a:latin typeface="Lora"/>
                <a:ea typeface="Lora"/>
                <a:cs typeface="Lora"/>
                <a:sym typeface="Lora"/>
              </a:defRPr>
            </a:lvl1pPr>
          </a:lstStyle>
          <a:p>
            <a:r>
              <a:t>Automated Plant Watering System</a:t>
            </a:r>
          </a:p>
        </p:txBody>
      </p:sp>
      <p:sp>
        <p:nvSpPr>
          <p:cNvPr id="122" name="Text 1"/>
          <p:cNvSpPr txBox="1"/>
          <p:nvPr/>
        </p:nvSpPr>
        <p:spPr>
          <a:xfrm>
            <a:off x="6324124" y="2977039"/>
            <a:ext cx="7468552" cy="1881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000"/>
              </a:lnSpc>
              <a:defRPr>
                <a:solidFill>
                  <a:srgbClr val="D6E5EF"/>
                </a:solidFill>
                <a:latin typeface="Source Sans Pro"/>
                <a:ea typeface="Source Sans Pro"/>
                <a:cs typeface="Source Sans Pro"/>
                <a:sym typeface="Source Sans Pro"/>
              </a:defRPr>
            </a:lvl1pPr>
          </a:lstStyle>
          <a:p>
            <a:r>
              <a:t>Welcome to the presentation for our innovative automated plant watering system. This system is designed to provide your plants with the perfect amount of water, ensuring their optimal health and growth. This presentation will walk you through the system's design, functionality, and benefits.</a:t>
            </a:r>
          </a:p>
        </p:txBody>
      </p:sp>
      <p:sp>
        <p:nvSpPr>
          <p:cNvPr id="123" name="Shape 2"/>
          <p:cNvSpPr/>
          <p:nvPr/>
        </p:nvSpPr>
        <p:spPr>
          <a:xfrm>
            <a:off x="6324124" y="5430559"/>
            <a:ext cx="538521" cy="538521"/>
          </a:xfrm>
          <a:prstGeom prst="roundRect">
            <a:avLst>
              <a:gd name="adj" fmla="val 6668"/>
            </a:avLst>
          </a:prstGeom>
          <a:solidFill>
            <a:srgbClr val="444752"/>
          </a:solidFill>
          <a:ln w="12700">
            <a:miter lim="400000"/>
          </a:ln>
        </p:spPr>
        <p:txBody>
          <a:bodyPr lIns="45719" rIns="45719"/>
          <a:lstStyle/>
          <a:p>
            <a:endParaRPr/>
          </a:p>
        </p:txBody>
      </p:sp>
      <p:sp>
        <p:nvSpPr>
          <p:cNvPr id="124" name="Text 3"/>
          <p:cNvSpPr txBox="1"/>
          <p:nvPr/>
        </p:nvSpPr>
        <p:spPr>
          <a:xfrm>
            <a:off x="6495153" y="5530810"/>
            <a:ext cx="196342" cy="34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600"/>
              </a:lnSpc>
              <a:defRPr sz="2600">
                <a:solidFill>
                  <a:srgbClr val="D6E5EF"/>
                </a:solidFill>
                <a:latin typeface="Lora"/>
                <a:ea typeface="Lora"/>
                <a:cs typeface="Lora"/>
                <a:sym typeface="Lora"/>
              </a:defRPr>
            </a:lvl1pPr>
          </a:lstStyle>
          <a:p>
            <a:r>
              <a:t>1</a:t>
            </a:r>
          </a:p>
        </p:txBody>
      </p:sp>
      <p:sp>
        <p:nvSpPr>
          <p:cNvPr id="125" name="Text 4"/>
          <p:cNvSpPr txBox="1"/>
          <p:nvPr/>
        </p:nvSpPr>
        <p:spPr>
          <a:xfrm>
            <a:off x="7101958" y="5430559"/>
            <a:ext cx="2870412" cy="338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b="1">
                <a:solidFill>
                  <a:srgbClr val="D6E5EF"/>
                </a:solidFill>
                <a:latin typeface="Lora"/>
                <a:ea typeface="Lora"/>
                <a:cs typeface="Lora"/>
                <a:sym typeface="Lora"/>
              </a:defRPr>
            </a:lvl1pPr>
          </a:lstStyle>
          <a:p>
            <a:r>
              <a:t>K. Nadini (192211538)</a:t>
            </a:r>
          </a:p>
        </p:txBody>
      </p:sp>
      <p:sp>
        <p:nvSpPr>
          <p:cNvPr id="126" name="Shape 5"/>
          <p:cNvSpPr/>
          <p:nvPr/>
        </p:nvSpPr>
        <p:spPr>
          <a:xfrm>
            <a:off x="6324124" y="6746795"/>
            <a:ext cx="538521" cy="538521"/>
          </a:xfrm>
          <a:prstGeom prst="roundRect">
            <a:avLst>
              <a:gd name="adj" fmla="val 6668"/>
            </a:avLst>
          </a:prstGeom>
          <a:solidFill>
            <a:srgbClr val="444752"/>
          </a:solidFill>
          <a:ln w="12700">
            <a:miter lim="400000"/>
          </a:ln>
        </p:spPr>
        <p:txBody>
          <a:bodyPr lIns="45719" rIns="45719"/>
          <a:lstStyle/>
          <a:p>
            <a:endParaRPr/>
          </a:p>
        </p:txBody>
      </p:sp>
      <p:sp>
        <p:nvSpPr>
          <p:cNvPr id="127" name="Text 6"/>
          <p:cNvSpPr txBox="1"/>
          <p:nvPr/>
        </p:nvSpPr>
        <p:spPr>
          <a:xfrm>
            <a:off x="6495212" y="6847045"/>
            <a:ext cx="196342" cy="340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600"/>
              </a:lnSpc>
              <a:defRPr sz="2600">
                <a:solidFill>
                  <a:srgbClr val="D6E5EF"/>
                </a:solidFill>
                <a:latin typeface="Lora"/>
                <a:ea typeface="Lora"/>
                <a:cs typeface="Lora"/>
                <a:sym typeface="Lora"/>
              </a:defRPr>
            </a:lvl1pPr>
          </a:lstStyle>
          <a:p>
            <a:r>
              <a:t>2</a:t>
            </a:r>
          </a:p>
        </p:txBody>
      </p:sp>
      <p:sp>
        <p:nvSpPr>
          <p:cNvPr id="128" name="Text 7"/>
          <p:cNvSpPr txBox="1"/>
          <p:nvPr/>
        </p:nvSpPr>
        <p:spPr>
          <a:xfrm>
            <a:off x="7101958" y="6746795"/>
            <a:ext cx="3429894" cy="338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b="1">
                <a:solidFill>
                  <a:srgbClr val="D6E5EF"/>
                </a:solidFill>
                <a:latin typeface="Lora"/>
                <a:ea typeface="Lora"/>
                <a:cs typeface="Lora"/>
                <a:sym typeface="Lora"/>
              </a:defRPr>
            </a:lvl1pPr>
          </a:lstStyle>
          <a:p>
            <a:r>
              <a:t>R. Malleswari (192211434)</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Image 0" descr="Image 0"/>
          <p:cNvPicPr>
            <a:picLocks noChangeAspect="1"/>
          </p:cNvPicPr>
          <p:nvPr/>
        </p:nvPicPr>
        <p:blipFill>
          <a:blip r:embed="rId2"/>
          <a:stretch>
            <a:fillRect/>
          </a:stretch>
        </p:blipFill>
        <p:spPr>
          <a:xfrm>
            <a:off x="9144000" y="0"/>
            <a:ext cx="5486400" cy="8229600"/>
          </a:xfrm>
          <a:prstGeom prst="rect">
            <a:avLst/>
          </a:prstGeom>
          <a:ln w="12700">
            <a:miter lim="400000"/>
          </a:ln>
        </p:spPr>
      </p:pic>
      <p:sp>
        <p:nvSpPr>
          <p:cNvPr id="232" name="Text 0"/>
          <p:cNvSpPr txBox="1"/>
          <p:nvPr/>
        </p:nvSpPr>
        <p:spPr>
          <a:xfrm>
            <a:off x="837723" y="3008708"/>
            <a:ext cx="2654177" cy="687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F98AC7"/>
                </a:solidFill>
                <a:latin typeface="Lora"/>
                <a:ea typeface="Lora"/>
                <a:cs typeface="Lora"/>
                <a:sym typeface="Lora"/>
              </a:defRPr>
            </a:lvl1pPr>
          </a:lstStyle>
          <a:p>
            <a:r>
              <a:t>Thank You</a:t>
            </a:r>
          </a:p>
        </p:txBody>
      </p:sp>
      <p:sp>
        <p:nvSpPr>
          <p:cNvPr id="233" name="Text 1"/>
          <p:cNvSpPr txBox="1"/>
          <p:nvPr/>
        </p:nvSpPr>
        <p:spPr>
          <a:xfrm>
            <a:off x="837724" y="4071699"/>
            <a:ext cx="7468552" cy="1500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000"/>
              </a:lnSpc>
              <a:defRPr>
                <a:solidFill>
                  <a:srgbClr val="D6E5EF"/>
                </a:solidFill>
                <a:latin typeface="Source Sans Pro"/>
                <a:ea typeface="Source Sans Pro"/>
                <a:cs typeface="Source Sans Pro"/>
                <a:sym typeface="Source Sans Pro"/>
              </a:defRPr>
            </a:lvl1pPr>
          </a:lstStyle>
          <a:p>
            <a:r>
              <a:t>Thank you for your time. We believe this automated plant watering system is a game changer for any gardener who values convenience, efficiency, and the health of their plants. Feel free to ask any questions you may have.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Image 0" descr="Image 0"/>
          <p:cNvPicPr>
            <a:picLocks noChangeAspect="1"/>
          </p:cNvPicPr>
          <p:nvPr/>
        </p:nvPicPr>
        <p:blipFill>
          <a:blip r:embed="rId2"/>
          <a:stretch>
            <a:fillRect/>
          </a:stretch>
        </p:blipFill>
        <p:spPr>
          <a:xfrm>
            <a:off x="0" y="0"/>
            <a:ext cx="14630400" cy="2857263"/>
          </a:xfrm>
          <a:prstGeom prst="rect">
            <a:avLst/>
          </a:prstGeom>
          <a:ln w="12700">
            <a:miter lim="400000"/>
          </a:ln>
        </p:spPr>
      </p:pic>
      <p:sp>
        <p:nvSpPr>
          <p:cNvPr id="131" name="Text 0"/>
          <p:cNvSpPr txBox="1"/>
          <p:nvPr/>
        </p:nvSpPr>
        <p:spPr>
          <a:xfrm>
            <a:off x="799981" y="3485793"/>
            <a:ext cx="5734249" cy="6509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200"/>
              </a:lnSpc>
              <a:defRPr sz="4200">
                <a:solidFill>
                  <a:srgbClr val="F98AC7"/>
                </a:solidFill>
                <a:latin typeface="Lora"/>
                <a:ea typeface="Lora"/>
                <a:cs typeface="Lora"/>
                <a:sym typeface="Lora"/>
              </a:defRPr>
            </a:lvl1pPr>
          </a:lstStyle>
          <a:p>
            <a:r>
              <a:t>Soil Moisture Monitoring</a:t>
            </a:r>
          </a:p>
        </p:txBody>
      </p:sp>
      <p:pic>
        <p:nvPicPr>
          <p:cNvPr id="132" name="Image 1" descr="Image 1"/>
          <p:cNvPicPr>
            <a:picLocks noChangeAspect="1"/>
          </p:cNvPicPr>
          <p:nvPr/>
        </p:nvPicPr>
        <p:blipFill>
          <a:blip r:embed="rId3"/>
          <a:stretch>
            <a:fillRect/>
          </a:stretch>
        </p:blipFill>
        <p:spPr>
          <a:xfrm>
            <a:off x="799981" y="4500800"/>
            <a:ext cx="571382" cy="571382"/>
          </a:xfrm>
          <a:prstGeom prst="rect">
            <a:avLst/>
          </a:prstGeom>
          <a:ln w="12700">
            <a:miter lim="400000"/>
          </a:ln>
        </p:spPr>
      </p:pic>
      <p:sp>
        <p:nvSpPr>
          <p:cNvPr id="133" name="Text 1"/>
          <p:cNvSpPr txBox="1"/>
          <p:nvPr/>
        </p:nvSpPr>
        <p:spPr>
          <a:xfrm>
            <a:off x="799980" y="5300662"/>
            <a:ext cx="2191880" cy="3254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600"/>
              </a:lnSpc>
              <a:defRPr sz="2100">
                <a:solidFill>
                  <a:srgbClr val="D6E5EF"/>
                </a:solidFill>
                <a:latin typeface="Lora"/>
                <a:ea typeface="Lora"/>
                <a:cs typeface="Lora"/>
                <a:sym typeface="Lora"/>
              </a:defRPr>
            </a:lvl1pPr>
          </a:lstStyle>
          <a:p>
            <a:r>
              <a:t>Sensor Placement</a:t>
            </a:r>
          </a:p>
        </p:txBody>
      </p:sp>
      <p:sp>
        <p:nvSpPr>
          <p:cNvPr id="134" name="Text 2"/>
          <p:cNvSpPr txBox="1"/>
          <p:nvPr/>
        </p:nvSpPr>
        <p:spPr>
          <a:xfrm>
            <a:off x="799981" y="5773816"/>
            <a:ext cx="4114919" cy="1756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D6E5EF"/>
                </a:solidFill>
                <a:latin typeface="Source Sans Pro"/>
                <a:ea typeface="Source Sans Pro"/>
                <a:cs typeface="Source Sans Pro"/>
                <a:sym typeface="Source Sans Pro"/>
              </a:defRPr>
            </a:lvl1pPr>
          </a:lstStyle>
          <a:p>
            <a:r>
              <a:t>The system utilizes a soil moisture sensor to measure the water content in the soil. This sensor is strategically placed in the plant's pot, enabling real-time monitoring of soil moisture levels.</a:t>
            </a:r>
          </a:p>
        </p:txBody>
      </p:sp>
      <p:pic>
        <p:nvPicPr>
          <p:cNvPr id="135" name="Image 2" descr="Image 2"/>
          <p:cNvPicPr>
            <a:picLocks noChangeAspect="1"/>
          </p:cNvPicPr>
          <p:nvPr/>
        </p:nvPicPr>
        <p:blipFill>
          <a:blip r:embed="rId4"/>
          <a:stretch>
            <a:fillRect/>
          </a:stretch>
        </p:blipFill>
        <p:spPr>
          <a:xfrm>
            <a:off x="5257681" y="4500800"/>
            <a:ext cx="571382" cy="571382"/>
          </a:xfrm>
          <a:prstGeom prst="rect">
            <a:avLst/>
          </a:prstGeom>
          <a:ln w="12700">
            <a:miter lim="400000"/>
          </a:ln>
        </p:spPr>
      </p:pic>
      <p:sp>
        <p:nvSpPr>
          <p:cNvPr id="136" name="Text 3"/>
          <p:cNvSpPr txBox="1"/>
          <p:nvPr/>
        </p:nvSpPr>
        <p:spPr>
          <a:xfrm>
            <a:off x="5257681" y="5300662"/>
            <a:ext cx="1925309" cy="3254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600"/>
              </a:lnSpc>
              <a:defRPr sz="2100">
                <a:solidFill>
                  <a:srgbClr val="D6E5EF"/>
                </a:solidFill>
                <a:latin typeface="Lora"/>
                <a:ea typeface="Lora"/>
                <a:cs typeface="Lora"/>
                <a:sym typeface="Lora"/>
              </a:defRPr>
            </a:lvl1pPr>
          </a:lstStyle>
          <a:p>
            <a:r>
              <a:t>Data Acquisition</a:t>
            </a:r>
          </a:p>
        </p:txBody>
      </p:sp>
      <p:sp>
        <p:nvSpPr>
          <p:cNvPr id="137" name="Text 4"/>
          <p:cNvSpPr txBox="1"/>
          <p:nvPr/>
        </p:nvSpPr>
        <p:spPr>
          <a:xfrm>
            <a:off x="5257681" y="5773816"/>
            <a:ext cx="4114919" cy="1756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D6E5EF"/>
                </a:solidFill>
                <a:latin typeface="Source Sans Pro"/>
                <a:ea typeface="Source Sans Pro"/>
                <a:cs typeface="Source Sans Pro"/>
                <a:sym typeface="Source Sans Pro"/>
              </a:defRPr>
            </a:lvl1pPr>
          </a:lstStyle>
          <a:p>
            <a:r>
              <a:t>The sensor transmits data to a microcontroller, providing accurate and continuous measurements of soil moisture levels. This data is crucial for determining when watering is necessary.</a:t>
            </a:r>
          </a:p>
        </p:txBody>
      </p:sp>
      <p:pic>
        <p:nvPicPr>
          <p:cNvPr id="138" name="Image 3" descr="Image 3"/>
          <p:cNvPicPr>
            <a:picLocks noChangeAspect="1"/>
          </p:cNvPicPr>
          <p:nvPr/>
        </p:nvPicPr>
        <p:blipFill>
          <a:blip r:embed="rId5"/>
          <a:stretch>
            <a:fillRect/>
          </a:stretch>
        </p:blipFill>
        <p:spPr>
          <a:xfrm>
            <a:off x="9715380" y="4500800"/>
            <a:ext cx="571382" cy="571382"/>
          </a:xfrm>
          <a:prstGeom prst="rect">
            <a:avLst/>
          </a:prstGeom>
          <a:ln w="12700">
            <a:miter lim="400000"/>
          </a:ln>
        </p:spPr>
      </p:pic>
      <p:sp>
        <p:nvSpPr>
          <p:cNvPr id="139" name="Text 5"/>
          <p:cNvSpPr txBox="1"/>
          <p:nvPr/>
        </p:nvSpPr>
        <p:spPr>
          <a:xfrm>
            <a:off x="9715380" y="5300662"/>
            <a:ext cx="2424070" cy="3254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600"/>
              </a:lnSpc>
              <a:defRPr sz="2100">
                <a:solidFill>
                  <a:srgbClr val="D6E5EF"/>
                </a:solidFill>
                <a:latin typeface="Lora"/>
                <a:ea typeface="Lora"/>
                <a:cs typeface="Lora"/>
                <a:sym typeface="Lora"/>
              </a:defRPr>
            </a:lvl1pPr>
          </a:lstStyle>
          <a:p>
            <a:r>
              <a:t>Moisture Thresholds</a:t>
            </a:r>
          </a:p>
        </p:txBody>
      </p:sp>
      <p:sp>
        <p:nvSpPr>
          <p:cNvPr id="140" name="Text 6"/>
          <p:cNvSpPr txBox="1"/>
          <p:nvPr/>
        </p:nvSpPr>
        <p:spPr>
          <a:xfrm>
            <a:off x="9715380" y="5773816"/>
            <a:ext cx="4115039" cy="1756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D6E5EF"/>
                </a:solidFill>
                <a:latin typeface="Source Sans Pro"/>
                <a:ea typeface="Source Sans Pro"/>
                <a:cs typeface="Source Sans Pro"/>
                <a:sym typeface="Source Sans Pro"/>
              </a:defRPr>
            </a:lvl1pPr>
          </a:lstStyle>
          <a:p>
            <a:r>
              <a:t>We've established moisture thresholds for different types of plants. These thresholds define the ideal moisture levels for each plant, ensuring they receive the right amount of water.</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Image 0" descr="Image 0"/>
          <p:cNvPicPr>
            <a:picLocks noChangeAspect="1"/>
          </p:cNvPicPr>
          <p:nvPr/>
        </p:nvPicPr>
        <p:blipFill>
          <a:blip r:embed="rId2"/>
          <a:stretch>
            <a:fillRect/>
          </a:stretch>
        </p:blipFill>
        <p:spPr>
          <a:xfrm>
            <a:off x="0" y="0"/>
            <a:ext cx="5486400" cy="8229600"/>
          </a:xfrm>
          <a:prstGeom prst="rect">
            <a:avLst/>
          </a:prstGeom>
          <a:ln w="12700">
            <a:miter lim="400000"/>
          </a:ln>
        </p:spPr>
      </p:pic>
      <p:sp>
        <p:nvSpPr>
          <p:cNvPr id="143" name="Text 0"/>
          <p:cNvSpPr txBox="1"/>
          <p:nvPr/>
        </p:nvSpPr>
        <p:spPr>
          <a:xfrm>
            <a:off x="6293525" y="734853"/>
            <a:ext cx="5388893" cy="661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300"/>
              </a:lnSpc>
              <a:defRPr sz="4200">
                <a:solidFill>
                  <a:srgbClr val="F98AC7"/>
                </a:solidFill>
                <a:latin typeface="Lora"/>
                <a:ea typeface="Lora"/>
                <a:cs typeface="Lora"/>
                <a:sym typeface="Lora"/>
              </a:defRPr>
            </a:lvl1pPr>
          </a:lstStyle>
          <a:p>
            <a:r>
              <a:t>Water Pump Activation</a:t>
            </a:r>
          </a:p>
        </p:txBody>
      </p:sp>
      <p:pic>
        <p:nvPicPr>
          <p:cNvPr id="144" name="Image 1" descr="Image 1"/>
          <p:cNvPicPr>
            <a:picLocks noChangeAspect="1"/>
          </p:cNvPicPr>
          <p:nvPr/>
        </p:nvPicPr>
        <p:blipFill>
          <a:blip r:embed="rId3"/>
          <a:stretch>
            <a:fillRect/>
          </a:stretch>
        </p:blipFill>
        <p:spPr>
          <a:xfrm>
            <a:off x="6293525" y="1759029"/>
            <a:ext cx="1153121" cy="1844994"/>
          </a:xfrm>
          <a:prstGeom prst="rect">
            <a:avLst/>
          </a:prstGeom>
          <a:ln w="12700">
            <a:miter lim="400000"/>
          </a:ln>
        </p:spPr>
      </p:pic>
      <p:sp>
        <p:nvSpPr>
          <p:cNvPr id="145" name="Text 1"/>
          <p:cNvSpPr txBox="1"/>
          <p:nvPr/>
        </p:nvSpPr>
        <p:spPr>
          <a:xfrm>
            <a:off x="7792522" y="1989652"/>
            <a:ext cx="2577084" cy="3254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600"/>
              </a:lnSpc>
              <a:defRPr sz="2100">
                <a:solidFill>
                  <a:srgbClr val="D6E5EF"/>
                </a:solidFill>
                <a:latin typeface="Lora"/>
                <a:ea typeface="Lora"/>
                <a:cs typeface="Lora"/>
                <a:sym typeface="Lora"/>
              </a:defRPr>
            </a:lvl1pPr>
          </a:lstStyle>
          <a:p>
            <a:r>
              <a:t>Moisture Level Check</a:t>
            </a:r>
          </a:p>
        </p:txBody>
      </p:sp>
      <p:sp>
        <p:nvSpPr>
          <p:cNvPr id="146" name="Text 2"/>
          <p:cNvSpPr txBox="1"/>
          <p:nvPr/>
        </p:nvSpPr>
        <p:spPr>
          <a:xfrm>
            <a:off x="7792522" y="2467093"/>
            <a:ext cx="6030755" cy="7155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900"/>
              </a:lnSpc>
              <a:defRPr>
                <a:solidFill>
                  <a:srgbClr val="D6E5EF"/>
                </a:solidFill>
                <a:latin typeface="Source Sans Pro"/>
                <a:ea typeface="Source Sans Pro"/>
                <a:cs typeface="Source Sans Pro"/>
                <a:sym typeface="Source Sans Pro"/>
              </a:defRPr>
            </a:lvl1pPr>
          </a:lstStyle>
          <a:p>
            <a:r>
              <a:t>The microcontroller constantly monitors the soil moisture levels received from the sensor.</a:t>
            </a:r>
          </a:p>
        </p:txBody>
      </p:sp>
      <p:pic>
        <p:nvPicPr>
          <p:cNvPr id="147" name="Image 2" descr="Image 2"/>
          <p:cNvPicPr>
            <a:picLocks noChangeAspect="1"/>
          </p:cNvPicPr>
          <p:nvPr/>
        </p:nvPicPr>
        <p:blipFill>
          <a:blip r:embed="rId4"/>
          <a:stretch>
            <a:fillRect/>
          </a:stretch>
        </p:blipFill>
        <p:spPr>
          <a:xfrm>
            <a:off x="6293525" y="3604021"/>
            <a:ext cx="1153121" cy="2045614"/>
          </a:xfrm>
          <a:prstGeom prst="rect">
            <a:avLst/>
          </a:prstGeom>
          <a:ln w="12700">
            <a:miter lim="400000"/>
          </a:ln>
        </p:spPr>
      </p:pic>
      <p:sp>
        <p:nvSpPr>
          <p:cNvPr id="148" name="Text 3"/>
          <p:cNvSpPr txBox="1"/>
          <p:nvPr/>
        </p:nvSpPr>
        <p:spPr>
          <a:xfrm>
            <a:off x="7792522" y="3834646"/>
            <a:ext cx="2710564" cy="3254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600"/>
              </a:lnSpc>
              <a:defRPr sz="2100">
                <a:solidFill>
                  <a:srgbClr val="D6E5EF"/>
                </a:solidFill>
                <a:latin typeface="Lora"/>
                <a:ea typeface="Lora"/>
                <a:cs typeface="Lora"/>
                <a:sym typeface="Lora"/>
              </a:defRPr>
            </a:lvl1pPr>
          </a:lstStyle>
          <a:p>
            <a:r>
              <a:t>Threshold Comparison</a:t>
            </a:r>
          </a:p>
        </p:txBody>
      </p:sp>
      <p:sp>
        <p:nvSpPr>
          <p:cNvPr id="149" name="Text 4"/>
          <p:cNvSpPr txBox="1"/>
          <p:nvPr/>
        </p:nvSpPr>
        <p:spPr>
          <a:xfrm>
            <a:off x="7792522" y="4312087"/>
            <a:ext cx="6030755" cy="1083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900"/>
              </a:lnSpc>
              <a:defRPr>
                <a:solidFill>
                  <a:srgbClr val="D6E5EF"/>
                </a:solidFill>
                <a:latin typeface="Source Sans Pro"/>
                <a:ea typeface="Source Sans Pro"/>
                <a:cs typeface="Source Sans Pro"/>
                <a:sym typeface="Source Sans Pro"/>
              </a:defRPr>
            </a:lvl1pPr>
          </a:lstStyle>
          <a:p>
            <a:r>
              <a:t>When the moisture level falls below the pre-defined threshold for the specific plant, the microcontroller triggers the water pump.</a:t>
            </a:r>
          </a:p>
        </p:txBody>
      </p:sp>
      <p:pic>
        <p:nvPicPr>
          <p:cNvPr id="150" name="Image 3" descr="Image 3"/>
          <p:cNvPicPr>
            <a:picLocks noChangeAspect="1"/>
          </p:cNvPicPr>
          <p:nvPr/>
        </p:nvPicPr>
        <p:blipFill>
          <a:blip r:embed="rId5"/>
          <a:stretch>
            <a:fillRect/>
          </a:stretch>
        </p:blipFill>
        <p:spPr>
          <a:xfrm>
            <a:off x="6293525" y="5649634"/>
            <a:ext cx="1153121" cy="1844995"/>
          </a:xfrm>
          <a:prstGeom prst="rect">
            <a:avLst/>
          </a:prstGeom>
          <a:ln w="12700">
            <a:miter lim="400000"/>
          </a:ln>
        </p:spPr>
      </p:pic>
      <p:sp>
        <p:nvSpPr>
          <p:cNvPr id="151" name="Text 5"/>
          <p:cNvSpPr txBox="1"/>
          <p:nvPr/>
        </p:nvSpPr>
        <p:spPr>
          <a:xfrm>
            <a:off x="7792522" y="5880258"/>
            <a:ext cx="1925179" cy="3254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600"/>
              </a:lnSpc>
              <a:defRPr sz="2100">
                <a:solidFill>
                  <a:srgbClr val="D6E5EF"/>
                </a:solidFill>
                <a:latin typeface="Lora"/>
                <a:ea typeface="Lora"/>
                <a:cs typeface="Lora"/>
                <a:sym typeface="Lora"/>
              </a:defRPr>
            </a:lvl1pPr>
          </a:lstStyle>
          <a:p>
            <a:r>
              <a:t>Pump Activation</a:t>
            </a:r>
          </a:p>
        </p:txBody>
      </p:sp>
      <p:sp>
        <p:nvSpPr>
          <p:cNvPr id="152" name="Text 6"/>
          <p:cNvSpPr txBox="1"/>
          <p:nvPr/>
        </p:nvSpPr>
        <p:spPr>
          <a:xfrm>
            <a:off x="7792522" y="6357699"/>
            <a:ext cx="6030755" cy="1083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900"/>
              </a:lnSpc>
              <a:defRPr>
                <a:solidFill>
                  <a:srgbClr val="D6E5EF"/>
                </a:solidFill>
                <a:latin typeface="Source Sans Pro"/>
                <a:ea typeface="Source Sans Pro"/>
                <a:cs typeface="Source Sans Pro"/>
                <a:sym typeface="Source Sans Pro"/>
              </a:defRPr>
            </a:lvl1pPr>
          </a:lstStyle>
          <a:p>
            <a:r>
              <a:t>The water pump is activated, delivering the necessary amount of water to the plant, restoring the optimal moisture level.</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 0"/>
          <p:cNvSpPr txBox="1"/>
          <p:nvPr/>
        </p:nvSpPr>
        <p:spPr>
          <a:xfrm>
            <a:off x="837723" y="1735216"/>
            <a:ext cx="7375055" cy="687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F98AC7"/>
                </a:solidFill>
                <a:latin typeface="Lora"/>
                <a:ea typeface="Lora"/>
                <a:cs typeface="Lora"/>
                <a:sym typeface="Lora"/>
              </a:defRPr>
            </a:lvl1pPr>
          </a:lstStyle>
          <a:p>
            <a:r>
              <a:t>C++ Application Development</a:t>
            </a:r>
          </a:p>
        </p:txBody>
      </p:sp>
      <p:sp>
        <p:nvSpPr>
          <p:cNvPr id="155" name="Text 1"/>
          <p:cNvSpPr txBox="1"/>
          <p:nvPr/>
        </p:nvSpPr>
        <p:spPr>
          <a:xfrm>
            <a:off x="837723" y="3037521"/>
            <a:ext cx="3928588" cy="338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700"/>
              </a:lnSpc>
              <a:defRPr sz="2200">
                <a:solidFill>
                  <a:srgbClr val="F98AC7"/>
                </a:solidFill>
                <a:latin typeface="Lora"/>
                <a:ea typeface="Lora"/>
                <a:cs typeface="Lora"/>
                <a:sym typeface="Lora"/>
              </a:defRPr>
            </a:lvl1pPr>
          </a:lstStyle>
          <a:p>
            <a:r>
              <a:t>Microcontroller Communication</a:t>
            </a:r>
          </a:p>
        </p:txBody>
      </p:sp>
      <p:sp>
        <p:nvSpPr>
          <p:cNvPr id="156" name="Text 2"/>
          <p:cNvSpPr txBox="1"/>
          <p:nvPr/>
        </p:nvSpPr>
        <p:spPr>
          <a:xfrm>
            <a:off x="837723" y="3980736"/>
            <a:ext cx="3928588" cy="2262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000"/>
              </a:lnSpc>
              <a:defRPr>
                <a:solidFill>
                  <a:srgbClr val="D6E5EF"/>
                </a:solidFill>
                <a:latin typeface="Source Sans Pro"/>
                <a:ea typeface="Source Sans Pro"/>
                <a:cs typeface="Source Sans Pro"/>
                <a:sym typeface="Source Sans Pro"/>
              </a:defRPr>
            </a:lvl1pPr>
          </a:lstStyle>
          <a:p>
            <a:r>
              <a:t>The C++ application serves as the brain of the system, establishing communication with the microcontroller. It receives soil moisture data, interprets it, and controls the water pump accordingly.</a:t>
            </a:r>
          </a:p>
        </p:txBody>
      </p:sp>
      <p:sp>
        <p:nvSpPr>
          <p:cNvPr id="157" name="Text 3"/>
          <p:cNvSpPr txBox="1"/>
          <p:nvPr/>
        </p:nvSpPr>
        <p:spPr>
          <a:xfrm>
            <a:off x="5357812" y="3037521"/>
            <a:ext cx="2963591" cy="338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F98AC7"/>
                </a:solidFill>
                <a:latin typeface="Lora"/>
                <a:ea typeface="Lora"/>
                <a:cs typeface="Lora"/>
                <a:sym typeface="Lora"/>
              </a:defRPr>
            </a:lvl1pPr>
          </a:lstStyle>
          <a:p>
            <a:r>
              <a:t>Threshold Management</a:t>
            </a:r>
          </a:p>
        </p:txBody>
      </p:sp>
      <p:sp>
        <p:nvSpPr>
          <p:cNvPr id="158" name="Text 4"/>
          <p:cNvSpPr txBox="1"/>
          <p:nvPr/>
        </p:nvSpPr>
        <p:spPr>
          <a:xfrm>
            <a:off x="5357812" y="3628787"/>
            <a:ext cx="3928588" cy="2262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000"/>
              </a:lnSpc>
              <a:defRPr>
                <a:solidFill>
                  <a:srgbClr val="D6E5EF"/>
                </a:solidFill>
                <a:latin typeface="Source Sans Pro"/>
                <a:ea typeface="Source Sans Pro"/>
                <a:cs typeface="Source Sans Pro"/>
                <a:sym typeface="Source Sans Pro"/>
              </a:defRPr>
            </a:lvl1pPr>
          </a:lstStyle>
          <a:p>
            <a:r>
              <a:t>The C++ application stores the moisture thresholds for different plant types, allowing customization for individual plant needs. This ensures optimal watering for a diverse range of plants.</a:t>
            </a:r>
          </a:p>
        </p:txBody>
      </p:sp>
      <p:sp>
        <p:nvSpPr>
          <p:cNvPr id="159" name="Text 5"/>
          <p:cNvSpPr txBox="1"/>
          <p:nvPr/>
        </p:nvSpPr>
        <p:spPr>
          <a:xfrm>
            <a:off x="9877900" y="3037521"/>
            <a:ext cx="1767410" cy="338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F98AC7"/>
                </a:solidFill>
                <a:latin typeface="Lora"/>
                <a:ea typeface="Lora"/>
                <a:cs typeface="Lora"/>
                <a:sym typeface="Lora"/>
              </a:defRPr>
            </a:lvl1pPr>
          </a:lstStyle>
          <a:p>
            <a:r>
              <a:t>User Interface</a:t>
            </a:r>
          </a:p>
        </p:txBody>
      </p:sp>
      <p:sp>
        <p:nvSpPr>
          <p:cNvPr id="160" name="Text 6"/>
          <p:cNvSpPr txBox="1"/>
          <p:nvPr/>
        </p:nvSpPr>
        <p:spPr>
          <a:xfrm>
            <a:off x="9877900" y="3628787"/>
            <a:ext cx="3928588" cy="2262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000"/>
              </a:lnSpc>
              <a:defRPr>
                <a:solidFill>
                  <a:srgbClr val="D6E5EF"/>
                </a:solidFill>
                <a:latin typeface="Source Sans Pro"/>
                <a:ea typeface="Source Sans Pro"/>
                <a:cs typeface="Source Sans Pro"/>
                <a:sym typeface="Source Sans Pro"/>
              </a:defRPr>
            </a:lvl1pPr>
          </a:lstStyle>
          <a:p>
            <a:r>
              <a:t>The application provides a user-friendly interface for monitoring plant moisture levels, adjusting settings, and viewing watering schedules. This allows users to stay informed and take control of the system.</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Image 0" descr="Image 0"/>
          <p:cNvPicPr>
            <a:picLocks noChangeAspect="1"/>
          </p:cNvPicPr>
          <p:nvPr/>
        </p:nvPicPr>
        <p:blipFill>
          <a:blip r:embed="rId2"/>
          <a:stretch>
            <a:fillRect/>
          </a:stretch>
        </p:blipFill>
        <p:spPr>
          <a:xfrm>
            <a:off x="0" y="0"/>
            <a:ext cx="5486400" cy="8229600"/>
          </a:xfrm>
          <a:prstGeom prst="rect">
            <a:avLst/>
          </a:prstGeom>
          <a:ln w="12700">
            <a:miter lim="400000"/>
          </a:ln>
        </p:spPr>
      </p:pic>
      <p:sp>
        <p:nvSpPr>
          <p:cNvPr id="163" name="Text 0"/>
          <p:cNvSpPr txBox="1"/>
          <p:nvPr/>
        </p:nvSpPr>
        <p:spPr>
          <a:xfrm>
            <a:off x="6324124" y="904518"/>
            <a:ext cx="6472734" cy="687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F98AC7"/>
                </a:solidFill>
                <a:latin typeface="Lora"/>
                <a:ea typeface="Lora"/>
                <a:cs typeface="Lora"/>
                <a:sym typeface="Lora"/>
              </a:defRPr>
            </a:lvl1pPr>
          </a:lstStyle>
          <a:p>
            <a:r>
              <a:t>Microcontroller Integration</a:t>
            </a:r>
          </a:p>
        </p:txBody>
      </p:sp>
      <p:sp>
        <p:nvSpPr>
          <p:cNvPr id="164" name="Shape 1"/>
          <p:cNvSpPr/>
          <p:nvPr/>
        </p:nvSpPr>
        <p:spPr>
          <a:xfrm>
            <a:off x="6324124" y="1967508"/>
            <a:ext cx="7468553" cy="5357575"/>
          </a:xfrm>
          <a:prstGeom prst="roundRect">
            <a:avLst>
              <a:gd name="adj" fmla="val 670"/>
            </a:avLst>
          </a:prstGeom>
          <a:ln w="7620">
            <a:solidFill>
              <a:srgbClr val="FFFFFF">
                <a:alpha val="24000"/>
              </a:srgbClr>
            </a:solidFill>
          </a:ln>
        </p:spPr>
        <p:txBody>
          <a:bodyPr lIns="45719" rIns="45719"/>
          <a:lstStyle/>
          <a:p>
            <a:endParaRPr/>
          </a:p>
        </p:txBody>
      </p:sp>
      <p:sp>
        <p:nvSpPr>
          <p:cNvPr id="165" name="Shape 2"/>
          <p:cNvSpPr/>
          <p:nvPr/>
        </p:nvSpPr>
        <p:spPr>
          <a:xfrm>
            <a:off x="6331744" y="1975128"/>
            <a:ext cx="7453312" cy="685444"/>
          </a:xfrm>
          <a:prstGeom prst="rect">
            <a:avLst/>
          </a:prstGeom>
          <a:solidFill>
            <a:srgbClr val="FFFFFF">
              <a:alpha val="4000"/>
            </a:srgbClr>
          </a:solidFill>
          <a:ln w="12700">
            <a:miter lim="400000"/>
          </a:ln>
        </p:spPr>
        <p:txBody>
          <a:bodyPr lIns="45719" rIns="45719"/>
          <a:lstStyle/>
          <a:p>
            <a:endParaRPr/>
          </a:p>
        </p:txBody>
      </p:sp>
      <p:sp>
        <p:nvSpPr>
          <p:cNvPr id="166" name="Text 3"/>
          <p:cNvSpPr txBox="1"/>
          <p:nvPr/>
        </p:nvSpPr>
        <p:spPr>
          <a:xfrm>
            <a:off x="6571059" y="2126337"/>
            <a:ext cx="482737" cy="357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3000"/>
              </a:lnSpc>
              <a:defRPr>
                <a:solidFill>
                  <a:srgbClr val="D6E5EF"/>
                </a:solidFill>
                <a:latin typeface="Source Sans Pro"/>
                <a:ea typeface="Source Sans Pro"/>
                <a:cs typeface="Source Sans Pro"/>
                <a:sym typeface="Source Sans Pro"/>
              </a:defRPr>
            </a:lvl1pPr>
          </a:lstStyle>
          <a:p>
            <a:r>
              <a:t>Task</a:t>
            </a:r>
          </a:p>
        </p:txBody>
      </p:sp>
      <p:sp>
        <p:nvSpPr>
          <p:cNvPr id="167" name="Text 4"/>
          <p:cNvSpPr txBox="1"/>
          <p:nvPr/>
        </p:nvSpPr>
        <p:spPr>
          <a:xfrm>
            <a:off x="10301526" y="2126337"/>
            <a:ext cx="2045321" cy="357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3000"/>
              </a:lnSpc>
              <a:defRPr>
                <a:solidFill>
                  <a:srgbClr val="D6E5EF"/>
                </a:solidFill>
                <a:latin typeface="Source Sans Pro"/>
                <a:ea typeface="Source Sans Pro"/>
                <a:cs typeface="Source Sans Pro"/>
                <a:sym typeface="Source Sans Pro"/>
              </a:defRPr>
            </a:lvl1pPr>
          </a:lstStyle>
          <a:p>
            <a:r>
              <a:t>Microcontroller Role</a:t>
            </a:r>
          </a:p>
        </p:txBody>
      </p:sp>
      <p:sp>
        <p:nvSpPr>
          <p:cNvPr id="168" name="Shape 5"/>
          <p:cNvSpPr/>
          <p:nvPr/>
        </p:nvSpPr>
        <p:spPr>
          <a:xfrm>
            <a:off x="6331744" y="2660570"/>
            <a:ext cx="7453312" cy="1068468"/>
          </a:xfrm>
          <a:prstGeom prst="rect">
            <a:avLst/>
          </a:prstGeom>
          <a:solidFill>
            <a:srgbClr val="000000">
              <a:alpha val="4000"/>
            </a:srgbClr>
          </a:solidFill>
          <a:ln w="12700">
            <a:miter lim="400000"/>
          </a:ln>
        </p:spPr>
        <p:txBody>
          <a:bodyPr lIns="45719" rIns="45719"/>
          <a:lstStyle/>
          <a:p>
            <a:endParaRPr/>
          </a:p>
        </p:txBody>
      </p:sp>
      <p:sp>
        <p:nvSpPr>
          <p:cNvPr id="169" name="Text 6"/>
          <p:cNvSpPr txBox="1"/>
          <p:nvPr/>
        </p:nvSpPr>
        <p:spPr>
          <a:xfrm>
            <a:off x="6571059" y="2811779"/>
            <a:ext cx="1652080" cy="3573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3000"/>
              </a:lnSpc>
              <a:defRPr>
                <a:solidFill>
                  <a:srgbClr val="D6E5EF"/>
                </a:solidFill>
                <a:latin typeface="Source Sans Pro"/>
                <a:ea typeface="Source Sans Pro"/>
                <a:cs typeface="Source Sans Pro"/>
                <a:sym typeface="Source Sans Pro"/>
              </a:defRPr>
            </a:lvl1pPr>
          </a:lstStyle>
          <a:p>
            <a:r>
              <a:t>Data Acquisition</a:t>
            </a:r>
          </a:p>
        </p:txBody>
      </p:sp>
      <p:sp>
        <p:nvSpPr>
          <p:cNvPr id="170" name="Text 7"/>
          <p:cNvSpPr txBox="1"/>
          <p:nvPr/>
        </p:nvSpPr>
        <p:spPr>
          <a:xfrm>
            <a:off x="10301526" y="2811779"/>
            <a:ext cx="3244216" cy="7383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000"/>
              </a:lnSpc>
              <a:defRPr>
                <a:solidFill>
                  <a:srgbClr val="D6E5EF"/>
                </a:solidFill>
                <a:latin typeface="Source Sans Pro"/>
                <a:ea typeface="Source Sans Pro"/>
                <a:cs typeface="Source Sans Pro"/>
                <a:sym typeface="Source Sans Pro"/>
              </a:defRPr>
            </a:lvl1pPr>
          </a:lstStyle>
          <a:p>
            <a:r>
              <a:t>Receives moisture data from the soil sensor</a:t>
            </a:r>
          </a:p>
        </p:txBody>
      </p:sp>
      <p:sp>
        <p:nvSpPr>
          <p:cNvPr id="171" name="Shape 8"/>
          <p:cNvSpPr/>
          <p:nvPr/>
        </p:nvSpPr>
        <p:spPr>
          <a:xfrm>
            <a:off x="6331744" y="3729037"/>
            <a:ext cx="7453312" cy="1068468"/>
          </a:xfrm>
          <a:prstGeom prst="rect">
            <a:avLst/>
          </a:prstGeom>
          <a:solidFill>
            <a:srgbClr val="FFFFFF">
              <a:alpha val="4000"/>
            </a:srgbClr>
          </a:solidFill>
          <a:ln w="12700">
            <a:miter lim="400000"/>
          </a:ln>
        </p:spPr>
        <p:txBody>
          <a:bodyPr lIns="45719" rIns="45719"/>
          <a:lstStyle/>
          <a:p>
            <a:endParaRPr/>
          </a:p>
        </p:txBody>
      </p:sp>
      <p:sp>
        <p:nvSpPr>
          <p:cNvPr id="172" name="Text 9"/>
          <p:cNvSpPr txBox="1"/>
          <p:nvPr/>
        </p:nvSpPr>
        <p:spPr>
          <a:xfrm>
            <a:off x="6571059" y="3880246"/>
            <a:ext cx="2325155" cy="3573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3000"/>
              </a:lnSpc>
              <a:defRPr>
                <a:solidFill>
                  <a:srgbClr val="D6E5EF"/>
                </a:solidFill>
                <a:latin typeface="Source Sans Pro"/>
                <a:ea typeface="Source Sans Pro"/>
                <a:cs typeface="Source Sans Pro"/>
                <a:sym typeface="Source Sans Pro"/>
              </a:defRPr>
            </a:lvl1pPr>
          </a:lstStyle>
          <a:p>
            <a:r>
              <a:t>Threshold Comparison</a:t>
            </a:r>
          </a:p>
        </p:txBody>
      </p:sp>
      <p:sp>
        <p:nvSpPr>
          <p:cNvPr id="173" name="Text 10"/>
          <p:cNvSpPr txBox="1"/>
          <p:nvPr/>
        </p:nvSpPr>
        <p:spPr>
          <a:xfrm>
            <a:off x="10301526" y="3880246"/>
            <a:ext cx="3244216" cy="7383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000"/>
              </a:lnSpc>
              <a:defRPr>
                <a:solidFill>
                  <a:srgbClr val="D6E5EF"/>
                </a:solidFill>
                <a:latin typeface="Source Sans Pro"/>
                <a:ea typeface="Source Sans Pro"/>
                <a:cs typeface="Source Sans Pro"/>
                <a:sym typeface="Source Sans Pro"/>
              </a:defRPr>
            </a:lvl1pPr>
          </a:lstStyle>
          <a:p>
            <a:r>
              <a:t>Compares moisture data with pre-defined thresholds</a:t>
            </a:r>
          </a:p>
        </p:txBody>
      </p:sp>
      <p:sp>
        <p:nvSpPr>
          <p:cNvPr id="174" name="Shape 11"/>
          <p:cNvSpPr/>
          <p:nvPr/>
        </p:nvSpPr>
        <p:spPr>
          <a:xfrm>
            <a:off x="6331744" y="4797504"/>
            <a:ext cx="7453312" cy="1451492"/>
          </a:xfrm>
          <a:prstGeom prst="rect">
            <a:avLst/>
          </a:prstGeom>
          <a:solidFill>
            <a:srgbClr val="000000">
              <a:alpha val="4000"/>
            </a:srgbClr>
          </a:solidFill>
          <a:ln w="12700">
            <a:miter lim="400000"/>
          </a:ln>
        </p:spPr>
        <p:txBody>
          <a:bodyPr lIns="45719" rIns="45719"/>
          <a:lstStyle/>
          <a:p>
            <a:endParaRPr/>
          </a:p>
        </p:txBody>
      </p:sp>
      <p:sp>
        <p:nvSpPr>
          <p:cNvPr id="175" name="Text 12"/>
          <p:cNvSpPr txBox="1"/>
          <p:nvPr/>
        </p:nvSpPr>
        <p:spPr>
          <a:xfrm>
            <a:off x="6571059" y="4948713"/>
            <a:ext cx="1410309" cy="3573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3000"/>
              </a:lnSpc>
              <a:defRPr>
                <a:solidFill>
                  <a:srgbClr val="D6E5EF"/>
                </a:solidFill>
                <a:latin typeface="Source Sans Pro"/>
                <a:ea typeface="Source Sans Pro"/>
                <a:cs typeface="Source Sans Pro"/>
                <a:sym typeface="Source Sans Pro"/>
              </a:defRPr>
            </a:lvl1pPr>
          </a:lstStyle>
          <a:p>
            <a:r>
              <a:t>Pump Control</a:t>
            </a:r>
          </a:p>
        </p:txBody>
      </p:sp>
      <p:sp>
        <p:nvSpPr>
          <p:cNvPr id="176" name="Text 13"/>
          <p:cNvSpPr txBox="1"/>
          <p:nvPr/>
        </p:nvSpPr>
        <p:spPr>
          <a:xfrm>
            <a:off x="10301526" y="4948713"/>
            <a:ext cx="3244216" cy="11193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000"/>
              </a:lnSpc>
              <a:defRPr>
                <a:solidFill>
                  <a:srgbClr val="D6E5EF"/>
                </a:solidFill>
                <a:latin typeface="Source Sans Pro"/>
                <a:ea typeface="Source Sans Pro"/>
                <a:cs typeface="Source Sans Pro"/>
                <a:sym typeface="Source Sans Pro"/>
              </a:defRPr>
            </a:lvl1pPr>
          </a:lstStyle>
          <a:p>
            <a:r>
              <a:t>Activates or deactivates the water pump based on moisture levels</a:t>
            </a:r>
          </a:p>
        </p:txBody>
      </p:sp>
      <p:sp>
        <p:nvSpPr>
          <p:cNvPr id="177" name="Shape 14"/>
          <p:cNvSpPr/>
          <p:nvPr/>
        </p:nvSpPr>
        <p:spPr>
          <a:xfrm>
            <a:off x="6331744" y="6248994"/>
            <a:ext cx="7453312" cy="1068468"/>
          </a:xfrm>
          <a:prstGeom prst="rect">
            <a:avLst/>
          </a:prstGeom>
          <a:solidFill>
            <a:srgbClr val="FFFFFF">
              <a:alpha val="4000"/>
            </a:srgbClr>
          </a:solidFill>
          <a:ln w="12700">
            <a:miter lim="400000"/>
          </a:ln>
        </p:spPr>
        <p:txBody>
          <a:bodyPr lIns="45719" rIns="45719"/>
          <a:lstStyle/>
          <a:p>
            <a:endParaRPr/>
          </a:p>
        </p:txBody>
      </p:sp>
      <p:sp>
        <p:nvSpPr>
          <p:cNvPr id="178" name="Text 15"/>
          <p:cNvSpPr txBox="1"/>
          <p:nvPr/>
        </p:nvSpPr>
        <p:spPr>
          <a:xfrm>
            <a:off x="6571059" y="6400205"/>
            <a:ext cx="1600846" cy="357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3000"/>
              </a:lnSpc>
              <a:defRPr>
                <a:solidFill>
                  <a:srgbClr val="D6E5EF"/>
                </a:solidFill>
                <a:latin typeface="Source Sans Pro"/>
                <a:ea typeface="Source Sans Pro"/>
                <a:cs typeface="Source Sans Pro"/>
                <a:sym typeface="Source Sans Pro"/>
              </a:defRPr>
            </a:lvl1pPr>
          </a:lstStyle>
          <a:p>
            <a:r>
              <a:t>Communication</a:t>
            </a:r>
          </a:p>
        </p:txBody>
      </p:sp>
      <p:sp>
        <p:nvSpPr>
          <p:cNvPr id="179" name="Text 16"/>
          <p:cNvSpPr txBox="1"/>
          <p:nvPr/>
        </p:nvSpPr>
        <p:spPr>
          <a:xfrm>
            <a:off x="10301526" y="6400205"/>
            <a:ext cx="3244216" cy="738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000"/>
              </a:lnSpc>
              <a:defRPr>
                <a:solidFill>
                  <a:srgbClr val="D6E5EF"/>
                </a:solidFill>
                <a:latin typeface="Source Sans Pro"/>
                <a:ea typeface="Source Sans Pro"/>
                <a:cs typeface="Source Sans Pro"/>
                <a:sym typeface="Source Sans Pro"/>
              </a:defRPr>
            </a:lvl1pPr>
          </a:lstStyle>
          <a:p>
            <a:r>
              <a:t>Communicates with the C++ application for data exchange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Image 0" descr="Image 0"/>
          <p:cNvPicPr>
            <a:picLocks noChangeAspect="1"/>
          </p:cNvPicPr>
          <p:nvPr/>
        </p:nvPicPr>
        <p:blipFill>
          <a:blip r:embed="rId2"/>
          <a:stretch>
            <a:fillRect/>
          </a:stretch>
        </p:blipFill>
        <p:spPr>
          <a:xfrm>
            <a:off x="0" y="0"/>
            <a:ext cx="5486400" cy="8230910"/>
          </a:xfrm>
          <a:prstGeom prst="rect">
            <a:avLst/>
          </a:prstGeom>
          <a:ln w="12700">
            <a:miter lim="400000"/>
          </a:ln>
        </p:spPr>
      </p:pic>
      <p:sp>
        <p:nvSpPr>
          <p:cNvPr id="182" name="Text 0"/>
          <p:cNvSpPr txBox="1"/>
          <p:nvPr/>
        </p:nvSpPr>
        <p:spPr>
          <a:xfrm>
            <a:off x="6317217" y="652819"/>
            <a:ext cx="7482366" cy="1360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5400"/>
              </a:lnSpc>
              <a:defRPr sz="4300">
                <a:solidFill>
                  <a:srgbClr val="F98AC7"/>
                </a:solidFill>
                <a:latin typeface="Lora"/>
                <a:ea typeface="Lora"/>
                <a:cs typeface="Lora"/>
                <a:sym typeface="Lora"/>
              </a:defRPr>
            </a:lvl1pPr>
          </a:lstStyle>
          <a:p>
            <a:r>
              <a:t>About Sensor Type and Features</a:t>
            </a:r>
          </a:p>
        </p:txBody>
      </p:sp>
      <p:sp>
        <p:nvSpPr>
          <p:cNvPr id="183" name="Shape 1"/>
          <p:cNvSpPr/>
          <p:nvPr/>
        </p:nvSpPr>
        <p:spPr>
          <a:xfrm>
            <a:off x="6317217" y="2672476"/>
            <a:ext cx="534115" cy="534115"/>
          </a:xfrm>
          <a:prstGeom prst="roundRect">
            <a:avLst>
              <a:gd name="adj" fmla="val 6667"/>
            </a:avLst>
          </a:prstGeom>
          <a:solidFill>
            <a:srgbClr val="444752"/>
          </a:solidFill>
          <a:ln w="12700">
            <a:miter lim="400000"/>
          </a:ln>
        </p:spPr>
        <p:txBody>
          <a:bodyPr lIns="45719" rIns="45719"/>
          <a:lstStyle/>
          <a:p>
            <a:endParaRPr/>
          </a:p>
        </p:txBody>
      </p:sp>
      <p:sp>
        <p:nvSpPr>
          <p:cNvPr id="184" name="Text 2"/>
          <p:cNvSpPr txBox="1"/>
          <p:nvPr/>
        </p:nvSpPr>
        <p:spPr>
          <a:xfrm>
            <a:off x="6486044" y="2771893"/>
            <a:ext cx="196342" cy="340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600"/>
              </a:lnSpc>
              <a:defRPr sz="2600">
                <a:solidFill>
                  <a:srgbClr val="D6E5EF"/>
                </a:solidFill>
                <a:latin typeface="Lora"/>
                <a:ea typeface="Lora"/>
                <a:cs typeface="Lora"/>
                <a:sym typeface="Lora"/>
              </a:defRPr>
            </a:lvl1pPr>
          </a:lstStyle>
          <a:p>
            <a:r>
              <a:t>1</a:t>
            </a:r>
          </a:p>
        </p:txBody>
      </p:sp>
      <p:sp>
        <p:nvSpPr>
          <p:cNvPr id="185" name="Text 3"/>
          <p:cNvSpPr txBox="1"/>
          <p:nvPr/>
        </p:nvSpPr>
        <p:spPr>
          <a:xfrm>
            <a:off x="7088623" y="2672476"/>
            <a:ext cx="2310384" cy="335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100">
                <a:solidFill>
                  <a:srgbClr val="D6E5EF"/>
                </a:solidFill>
                <a:latin typeface="Lora"/>
                <a:ea typeface="Lora"/>
                <a:cs typeface="Lora"/>
                <a:sym typeface="Lora"/>
              </a:defRPr>
            </a:lvl1pPr>
          </a:lstStyle>
          <a:p>
            <a:r>
              <a:t>Capacitive Sensors</a:t>
            </a:r>
          </a:p>
        </p:txBody>
      </p:sp>
      <p:sp>
        <p:nvSpPr>
          <p:cNvPr id="186" name="Text 4"/>
          <p:cNvSpPr txBox="1"/>
          <p:nvPr/>
        </p:nvSpPr>
        <p:spPr>
          <a:xfrm>
            <a:off x="7088623" y="3163966"/>
            <a:ext cx="2851192" cy="21887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900"/>
              </a:lnSpc>
              <a:defRPr>
                <a:solidFill>
                  <a:srgbClr val="D6E5EF"/>
                </a:solidFill>
                <a:latin typeface="Source Sans Pro"/>
                <a:ea typeface="Source Sans Pro"/>
                <a:cs typeface="Source Sans Pro"/>
                <a:sym typeface="Source Sans Pro"/>
              </a:defRPr>
            </a:lvl1pPr>
          </a:lstStyle>
          <a:p>
            <a:r>
              <a:t>These sensors measure the capacitance of the soil, which changes with moisture levels. They are generally affordable and provide accurate readings.</a:t>
            </a:r>
          </a:p>
        </p:txBody>
      </p:sp>
      <p:sp>
        <p:nvSpPr>
          <p:cNvPr id="187" name="Shape 5"/>
          <p:cNvSpPr/>
          <p:nvPr/>
        </p:nvSpPr>
        <p:spPr>
          <a:xfrm>
            <a:off x="10177105" y="2672476"/>
            <a:ext cx="534115" cy="534115"/>
          </a:xfrm>
          <a:prstGeom prst="roundRect">
            <a:avLst>
              <a:gd name="adj" fmla="val 6667"/>
            </a:avLst>
          </a:prstGeom>
          <a:solidFill>
            <a:srgbClr val="444752"/>
          </a:solidFill>
          <a:ln w="12700">
            <a:miter lim="400000"/>
          </a:ln>
        </p:spPr>
        <p:txBody>
          <a:bodyPr lIns="45719" rIns="45719"/>
          <a:lstStyle/>
          <a:p>
            <a:endParaRPr/>
          </a:p>
        </p:txBody>
      </p:sp>
      <p:sp>
        <p:nvSpPr>
          <p:cNvPr id="188" name="Text 6"/>
          <p:cNvSpPr txBox="1"/>
          <p:nvPr/>
        </p:nvSpPr>
        <p:spPr>
          <a:xfrm>
            <a:off x="10345991" y="2771893"/>
            <a:ext cx="196343" cy="340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600"/>
              </a:lnSpc>
              <a:defRPr sz="2600">
                <a:solidFill>
                  <a:srgbClr val="D6E5EF"/>
                </a:solidFill>
                <a:latin typeface="Lora"/>
                <a:ea typeface="Lora"/>
                <a:cs typeface="Lora"/>
                <a:sym typeface="Lora"/>
              </a:defRPr>
            </a:lvl1pPr>
          </a:lstStyle>
          <a:p>
            <a:r>
              <a:t>2</a:t>
            </a:r>
          </a:p>
        </p:txBody>
      </p:sp>
      <p:sp>
        <p:nvSpPr>
          <p:cNvPr id="189" name="Text 7"/>
          <p:cNvSpPr txBox="1"/>
          <p:nvPr/>
        </p:nvSpPr>
        <p:spPr>
          <a:xfrm>
            <a:off x="10948510" y="2672476"/>
            <a:ext cx="2147083" cy="335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100">
                <a:solidFill>
                  <a:srgbClr val="D6E5EF"/>
                </a:solidFill>
                <a:latin typeface="Lora"/>
                <a:ea typeface="Lora"/>
                <a:cs typeface="Lora"/>
                <a:sym typeface="Lora"/>
              </a:defRPr>
            </a:lvl1pPr>
          </a:lstStyle>
          <a:p>
            <a:r>
              <a:t>Resistive Sensors</a:t>
            </a:r>
          </a:p>
        </p:txBody>
      </p:sp>
      <p:sp>
        <p:nvSpPr>
          <p:cNvPr id="190" name="Text 8"/>
          <p:cNvSpPr txBox="1"/>
          <p:nvPr/>
        </p:nvSpPr>
        <p:spPr>
          <a:xfrm>
            <a:off x="10948510" y="3163966"/>
            <a:ext cx="2851191" cy="21887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900"/>
              </a:lnSpc>
              <a:defRPr>
                <a:solidFill>
                  <a:srgbClr val="D6E5EF"/>
                </a:solidFill>
                <a:latin typeface="Source Sans Pro"/>
                <a:ea typeface="Source Sans Pro"/>
                <a:cs typeface="Source Sans Pro"/>
                <a:sym typeface="Source Sans Pro"/>
              </a:defRPr>
            </a:lvl1pPr>
          </a:lstStyle>
          <a:p>
            <a:r>
              <a:t>These sensors measure the electrical resistance of the soil, which changes with moisture levels. They are known for their reliability and long lifespan.</a:t>
            </a:r>
          </a:p>
        </p:txBody>
      </p:sp>
      <p:sp>
        <p:nvSpPr>
          <p:cNvPr id="191" name="Shape 9"/>
          <p:cNvSpPr/>
          <p:nvPr/>
        </p:nvSpPr>
        <p:spPr>
          <a:xfrm>
            <a:off x="6317217" y="5947171"/>
            <a:ext cx="534115" cy="534115"/>
          </a:xfrm>
          <a:prstGeom prst="roundRect">
            <a:avLst>
              <a:gd name="adj" fmla="val 6667"/>
            </a:avLst>
          </a:prstGeom>
          <a:solidFill>
            <a:srgbClr val="444752"/>
          </a:solidFill>
          <a:ln w="12700">
            <a:miter lim="400000"/>
          </a:ln>
        </p:spPr>
        <p:txBody>
          <a:bodyPr lIns="45719" rIns="45719"/>
          <a:lstStyle/>
          <a:p>
            <a:endParaRPr/>
          </a:p>
        </p:txBody>
      </p:sp>
      <p:sp>
        <p:nvSpPr>
          <p:cNvPr id="192" name="Text 10"/>
          <p:cNvSpPr txBox="1"/>
          <p:nvPr/>
        </p:nvSpPr>
        <p:spPr>
          <a:xfrm>
            <a:off x="6486104" y="6046589"/>
            <a:ext cx="196342" cy="34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600"/>
              </a:lnSpc>
              <a:defRPr sz="2600">
                <a:solidFill>
                  <a:srgbClr val="D6E5EF"/>
                </a:solidFill>
                <a:latin typeface="Lora"/>
                <a:ea typeface="Lora"/>
                <a:cs typeface="Lora"/>
                <a:sym typeface="Lora"/>
              </a:defRPr>
            </a:lvl1pPr>
          </a:lstStyle>
          <a:p>
            <a:r>
              <a:t>3</a:t>
            </a:r>
          </a:p>
        </p:txBody>
      </p:sp>
      <p:sp>
        <p:nvSpPr>
          <p:cNvPr id="193" name="Text 11"/>
          <p:cNvSpPr txBox="1"/>
          <p:nvPr/>
        </p:nvSpPr>
        <p:spPr>
          <a:xfrm>
            <a:off x="7088623" y="5947171"/>
            <a:ext cx="4192781" cy="335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100">
                <a:solidFill>
                  <a:srgbClr val="D6E5EF"/>
                </a:solidFill>
                <a:latin typeface="Lora"/>
                <a:ea typeface="Lora"/>
                <a:cs typeface="Lora"/>
                <a:sym typeface="Lora"/>
              </a:defRPr>
            </a:lvl1pPr>
          </a:lstStyle>
          <a:p>
            <a:r>
              <a:t>Analog to Digital Conversion (ADC)</a:t>
            </a:r>
          </a:p>
        </p:txBody>
      </p:sp>
      <p:sp>
        <p:nvSpPr>
          <p:cNvPr id="194" name="Text 12"/>
          <p:cNvSpPr txBox="1"/>
          <p:nvPr/>
        </p:nvSpPr>
        <p:spPr>
          <a:xfrm>
            <a:off x="7088623" y="6438662"/>
            <a:ext cx="6710959" cy="1083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900"/>
              </a:lnSpc>
              <a:defRPr>
                <a:solidFill>
                  <a:srgbClr val="D6E5EF"/>
                </a:solidFill>
                <a:latin typeface="Source Sans Pro"/>
                <a:ea typeface="Source Sans Pro"/>
                <a:cs typeface="Source Sans Pro"/>
                <a:sym typeface="Source Sans Pro"/>
              </a:defRPr>
            </a:lvl1pPr>
          </a:lstStyle>
          <a:p>
            <a:r>
              <a:t>The sensors produce an analog signal that needs to be converted to a digital signal for the microcontroller to interpret. We use an ADC module for this conversion.</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Image 0" descr="Image 0"/>
          <p:cNvPicPr>
            <a:picLocks noChangeAspect="1"/>
          </p:cNvPicPr>
          <p:nvPr/>
        </p:nvPicPr>
        <p:blipFill>
          <a:blip r:embed="rId2"/>
          <a:stretch>
            <a:fillRect/>
          </a:stretch>
        </p:blipFill>
        <p:spPr>
          <a:xfrm>
            <a:off x="9144000" y="0"/>
            <a:ext cx="5486400" cy="8229600"/>
          </a:xfrm>
          <a:prstGeom prst="rect">
            <a:avLst/>
          </a:prstGeom>
          <a:ln w="12700">
            <a:miter lim="400000"/>
          </a:ln>
        </p:spPr>
      </p:pic>
      <p:sp>
        <p:nvSpPr>
          <p:cNvPr id="197" name="Text 0"/>
          <p:cNvSpPr txBox="1"/>
          <p:nvPr/>
        </p:nvSpPr>
        <p:spPr>
          <a:xfrm>
            <a:off x="837723" y="733663"/>
            <a:ext cx="6628806" cy="687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F98AC7"/>
                </a:solidFill>
                <a:latin typeface="Lora"/>
                <a:ea typeface="Lora"/>
                <a:cs typeface="Lora"/>
                <a:sym typeface="Lora"/>
              </a:defRPr>
            </a:lvl1pPr>
          </a:lstStyle>
          <a:p>
            <a:r>
              <a:t>Monitoring and Notification</a:t>
            </a:r>
          </a:p>
        </p:txBody>
      </p:sp>
      <p:sp>
        <p:nvSpPr>
          <p:cNvPr id="198" name="Shape 1"/>
          <p:cNvSpPr/>
          <p:nvPr/>
        </p:nvSpPr>
        <p:spPr>
          <a:xfrm>
            <a:off x="1181456" y="1796652"/>
            <a:ext cx="30481" cy="5699285"/>
          </a:xfrm>
          <a:prstGeom prst="roundRect">
            <a:avLst>
              <a:gd name="adj" fmla="val 50000"/>
            </a:avLst>
          </a:prstGeom>
          <a:solidFill>
            <a:srgbClr val="5D606B"/>
          </a:solidFill>
          <a:ln w="12700">
            <a:miter lim="400000"/>
          </a:ln>
        </p:spPr>
        <p:txBody>
          <a:bodyPr lIns="45719" rIns="45719"/>
          <a:lstStyle/>
          <a:p>
            <a:endParaRPr/>
          </a:p>
        </p:txBody>
      </p:sp>
      <p:sp>
        <p:nvSpPr>
          <p:cNvPr id="199" name="Shape 2"/>
          <p:cNvSpPr/>
          <p:nvPr/>
        </p:nvSpPr>
        <p:spPr>
          <a:xfrm>
            <a:off x="1435477" y="2319814"/>
            <a:ext cx="837724" cy="30481"/>
          </a:xfrm>
          <a:prstGeom prst="roundRect">
            <a:avLst>
              <a:gd name="adj" fmla="val 50000"/>
            </a:avLst>
          </a:prstGeom>
          <a:solidFill>
            <a:srgbClr val="5D606B"/>
          </a:solidFill>
          <a:ln w="12700">
            <a:miter lim="400000"/>
          </a:ln>
        </p:spPr>
        <p:txBody>
          <a:bodyPr lIns="45719" rIns="45719"/>
          <a:lstStyle/>
          <a:p>
            <a:endParaRPr/>
          </a:p>
        </p:txBody>
      </p:sp>
      <p:sp>
        <p:nvSpPr>
          <p:cNvPr id="200" name="Shape 3"/>
          <p:cNvSpPr/>
          <p:nvPr/>
        </p:nvSpPr>
        <p:spPr>
          <a:xfrm>
            <a:off x="927436" y="2065852"/>
            <a:ext cx="538521" cy="538521"/>
          </a:xfrm>
          <a:prstGeom prst="roundRect">
            <a:avLst>
              <a:gd name="adj" fmla="val 6668"/>
            </a:avLst>
          </a:prstGeom>
          <a:solidFill>
            <a:srgbClr val="444752"/>
          </a:solidFill>
          <a:ln w="12700">
            <a:miter lim="400000"/>
          </a:ln>
        </p:spPr>
        <p:txBody>
          <a:bodyPr lIns="45719" rIns="45719"/>
          <a:lstStyle/>
          <a:p>
            <a:endParaRPr/>
          </a:p>
        </p:txBody>
      </p:sp>
      <p:sp>
        <p:nvSpPr>
          <p:cNvPr id="201" name="Text 4"/>
          <p:cNvSpPr txBox="1"/>
          <p:nvPr/>
        </p:nvSpPr>
        <p:spPr>
          <a:xfrm>
            <a:off x="1098466" y="2166104"/>
            <a:ext cx="196343" cy="34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600"/>
              </a:lnSpc>
              <a:defRPr sz="2600">
                <a:solidFill>
                  <a:srgbClr val="D6E5EF"/>
                </a:solidFill>
                <a:latin typeface="Lora"/>
                <a:ea typeface="Lora"/>
                <a:cs typeface="Lora"/>
                <a:sym typeface="Lora"/>
              </a:defRPr>
            </a:lvl1pPr>
          </a:lstStyle>
          <a:p>
            <a:r>
              <a:t>1</a:t>
            </a:r>
          </a:p>
        </p:txBody>
      </p:sp>
      <p:sp>
        <p:nvSpPr>
          <p:cNvPr id="202" name="Text 5"/>
          <p:cNvSpPr txBox="1"/>
          <p:nvPr/>
        </p:nvSpPr>
        <p:spPr>
          <a:xfrm>
            <a:off x="2513290" y="2035968"/>
            <a:ext cx="2466182" cy="338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D6E5EF"/>
                </a:solidFill>
                <a:latin typeface="Lora"/>
                <a:ea typeface="Lora"/>
                <a:cs typeface="Lora"/>
                <a:sym typeface="Lora"/>
              </a:defRPr>
            </a:lvl1pPr>
          </a:lstStyle>
          <a:p>
            <a:r>
              <a:t>Moisture Monitoring</a:t>
            </a:r>
          </a:p>
        </p:txBody>
      </p:sp>
      <p:sp>
        <p:nvSpPr>
          <p:cNvPr id="203" name="Text 6"/>
          <p:cNvSpPr txBox="1"/>
          <p:nvPr/>
        </p:nvSpPr>
        <p:spPr>
          <a:xfrm>
            <a:off x="2513290" y="2531506"/>
            <a:ext cx="5792986" cy="7383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000"/>
              </a:lnSpc>
              <a:defRPr>
                <a:solidFill>
                  <a:srgbClr val="D6E5EF"/>
                </a:solidFill>
                <a:latin typeface="Source Sans Pro"/>
                <a:ea typeface="Source Sans Pro"/>
                <a:cs typeface="Source Sans Pro"/>
                <a:sym typeface="Source Sans Pro"/>
              </a:defRPr>
            </a:lvl1pPr>
          </a:lstStyle>
          <a:p>
            <a:r>
              <a:t>The system continuously monitors soil moisture levels and sends real-time data to the C++ application.</a:t>
            </a:r>
          </a:p>
        </p:txBody>
      </p:sp>
      <p:sp>
        <p:nvSpPr>
          <p:cNvPr id="204" name="Shape 7"/>
          <p:cNvSpPr/>
          <p:nvPr/>
        </p:nvSpPr>
        <p:spPr>
          <a:xfrm>
            <a:off x="1435477" y="4299346"/>
            <a:ext cx="837724" cy="30481"/>
          </a:xfrm>
          <a:prstGeom prst="roundRect">
            <a:avLst>
              <a:gd name="adj" fmla="val 50000"/>
            </a:avLst>
          </a:prstGeom>
          <a:solidFill>
            <a:srgbClr val="5D606B"/>
          </a:solidFill>
          <a:ln w="12700">
            <a:miter lim="400000"/>
          </a:ln>
        </p:spPr>
        <p:txBody>
          <a:bodyPr lIns="45719" rIns="45719"/>
          <a:lstStyle/>
          <a:p>
            <a:endParaRPr/>
          </a:p>
        </p:txBody>
      </p:sp>
      <p:sp>
        <p:nvSpPr>
          <p:cNvPr id="205" name="Shape 8"/>
          <p:cNvSpPr/>
          <p:nvPr/>
        </p:nvSpPr>
        <p:spPr>
          <a:xfrm>
            <a:off x="927436" y="4045387"/>
            <a:ext cx="538521" cy="538521"/>
          </a:xfrm>
          <a:prstGeom prst="roundRect">
            <a:avLst>
              <a:gd name="adj" fmla="val 6668"/>
            </a:avLst>
          </a:prstGeom>
          <a:solidFill>
            <a:srgbClr val="444752"/>
          </a:solidFill>
          <a:ln w="12700">
            <a:miter lim="400000"/>
          </a:ln>
        </p:spPr>
        <p:txBody>
          <a:bodyPr lIns="45719" rIns="45719"/>
          <a:lstStyle/>
          <a:p>
            <a:endParaRPr/>
          </a:p>
        </p:txBody>
      </p:sp>
      <p:sp>
        <p:nvSpPr>
          <p:cNvPr id="206" name="Text 9"/>
          <p:cNvSpPr txBox="1"/>
          <p:nvPr/>
        </p:nvSpPr>
        <p:spPr>
          <a:xfrm>
            <a:off x="1098526" y="4145636"/>
            <a:ext cx="196342" cy="340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600"/>
              </a:lnSpc>
              <a:defRPr sz="2600">
                <a:solidFill>
                  <a:srgbClr val="D6E5EF"/>
                </a:solidFill>
                <a:latin typeface="Lora"/>
                <a:ea typeface="Lora"/>
                <a:cs typeface="Lora"/>
                <a:sym typeface="Lora"/>
              </a:defRPr>
            </a:lvl1pPr>
          </a:lstStyle>
          <a:p>
            <a:r>
              <a:t>2</a:t>
            </a:r>
          </a:p>
        </p:txBody>
      </p:sp>
      <p:sp>
        <p:nvSpPr>
          <p:cNvPr id="207" name="Text 10"/>
          <p:cNvSpPr txBox="1"/>
          <p:nvPr/>
        </p:nvSpPr>
        <p:spPr>
          <a:xfrm>
            <a:off x="2513290" y="4015502"/>
            <a:ext cx="2342307"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D6E5EF"/>
                </a:solidFill>
                <a:latin typeface="Lora"/>
                <a:ea typeface="Lora"/>
                <a:cs typeface="Lora"/>
                <a:sym typeface="Lora"/>
              </a:defRPr>
            </a:lvl1pPr>
          </a:lstStyle>
          <a:p>
            <a:r>
              <a:t>Notification Trigger</a:t>
            </a:r>
          </a:p>
        </p:txBody>
      </p:sp>
      <p:sp>
        <p:nvSpPr>
          <p:cNvPr id="208" name="Text 11"/>
          <p:cNvSpPr txBox="1"/>
          <p:nvPr/>
        </p:nvSpPr>
        <p:spPr>
          <a:xfrm>
            <a:off x="2513290" y="4511040"/>
            <a:ext cx="5792986" cy="738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000"/>
              </a:lnSpc>
              <a:defRPr>
                <a:solidFill>
                  <a:srgbClr val="D6E5EF"/>
                </a:solidFill>
                <a:latin typeface="Source Sans Pro"/>
                <a:ea typeface="Source Sans Pro"/>
                <a:cs typeface="Source Sans Pro"/>
                <a:sym typeface="Source Sans Pro"/>
              </a:defRPr>
            </a:lvl1pPr>
          </a:lstStyle>
          <a:p>
            <a:r>
              <a:t>If the moisture level falls below the threshold for a specific plant, the application triggers a notification.</a:t>
            </a:r>
          </a:p>
        </p:txBody>
      </p:sp>
      <p:sp>
        <p:nvSpPr>
          <p:cNvPr id="209" name="Shape 12"/>
          <p:cNvSpPr/>
          <p:nvPr/>
        </p:nvSpPr>
        <p:spPr>
          <a:xfrm>
            <a:off x="1435477" y="6278879"/>
            <a:ext cx="837724" cy="30481"/>
          </a:xfrm>
          <a:prstGeom prst="roundRect">
            <a:avLst>
              <a:gd name="adj" fmla="val 50000"/>
            </a:avLst>
          </a:prstGeom>
          <a:solidFill>
            <a:srgbClr val="5D606B"/>
          </a:solidFill>
          <a:ln w="12700">
            <a:miter lim="400000"/>
          </a:ln>
        </p:spPr>
        <p:txBody>
          <a:bodyPr lIns="45719" rIns="45719"/>
          <a:lstStyle/>
          <a:p>
            <a:endParaRPr/>
          </a:p>
        </p:txBody>
      </p:sp>
      <p:sp>
        <p:nvSpPr>
          <p:cNvPr id="210" name="Shape 13"/>
          <p:cNvSpPr/>
          <p:nvPr/>
        </p:nvSpPr>
        <p:spPr>
          <a:xfrm>
            <a:off x="927436" y="6024919"/>
            <a:ext cx="538521" cy="538521"/>
          </a:xfrm>
          <a:prstGeom prst="roundRect">
            <a:avLst>
              <a:gd name="adj" fmla="val 6668"/>
            </a:avLst>
          </a:prstGeom>
          <a:solidFill>
            <a:srgbClr val="444752"/>
          </a:solidFill>
          <a:ln w="12700">
            <a:miter lim="400000"/>
          </a:ln>
        </p:spPr>
        <p:txBody>
          <a:bodyPr lIns="45719" rIns="45719"/>
          <a:lstStyle/>
          <a:p>
            <a:endParaRPr/>
          </a:p>
        </p:txBody>
      </p:sp>
      <p:sp>
        <p:nvSpPr>
          <p:cNvPr id="211" name="Text 14"/>
          <p:cNvSpPr txBox="1"/>
          <p:nvPr/>
        </p:nvSpPr>
        <p:spPr>
          <a:xfrm>
            <a:off x="1098526" y="6125169"/>
            <a:ext cx="196342" cy="340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600"/>
              </a:lnSpc>
              <a:defRPr sz="2600">
                <a:solidFill>
                  <a:srgbClr val="D6E5EF"/>
                </a:solidFill>
                <a:latin typeface="Lora"/>
                <a:ea typeface="Lora"/>
                <a:cs typeface="Lora"/>
                <a:sym typeface="Lora"/>
              </a:defRPr>
            </a:lvl1pPr>
          </a:lstStyle>
          <a:p>
            <a:r>
              <a:t>3</a:t>
            </a:r>
          </a:p>
        </p:txBody>
      </p:sp>
      <p:sp>
        <p:nvSpPr>
          <p:cNvPr id="212" name="Text 15"/>
          <p:cNvSpPr txBox="1"/>
          <p:nvPr/>
        </p:nvSpPr>
        <p:spPr>
          <a:xfrm>
            <a:off x="2513290" y="5995034"/>
            <a:ext cx="2481598" cy="338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D6E5EF"/>
                </a:solidFill>
                <a:latin typeface="Lora"/>
                <a:ea typeface="Lora"/>
                <a:cs typeface="Lora"/>
                <a:sym typeface="Lora"/>
              </a:defRPr>
            </a:lvl1pPr>
          </a:lstStyle>
          <a:p>
            <a:r>
              <a:t>Notification Delivery</a:t>
            </a:r>
          </a:p>
        </p:txBody>
      </p:sp>
      <p:sp>
        <p:nvSpPr>
          <p:cNvPr id="213" name="Text 16"/>
          <p:cNvSpPr txBox="1"/>
          <p:nvPr/>
        </p:nvSpPr>
        <p:spPr>
          <a:xfrm>
            <a:off x="2513290" y="6490572"/>
            <a:ext cx="5792986" cy="7383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000"/>
              </a:lnSpc>
              <a:defRPr>
                <a:solidFill>
                  <a:srgbClr val="D6E5EF"/>
                </a:solidFill>
                <a:latin typeface="Source Sans Pro"/>
                <a:ea typeface="Source Sans Pro"/>
                <a:cs typeface="Source Sans Pro"/>
                <a:sym typeface="Source Sans Pro"/>
              </a:defRPr>
            </a:lvl1pPr>
          </a:lstStyle>
          <a:p>
            <a:r>
              <a:t>The notification is delivered to the user's smartphone or computer, providing timely alerts about watering needs.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Image 0" descr="Image 0"/>
          <p:cNvPicPr>
            <a:picLocks noChangeAspect="1"/>
          </p:cNvPicPr>
          <p:nvPr/>
        </p:nvPicPr>
        <p:blipFill>
          <a:blip r:embed="rId2"/>
          <a:stretch>
            <a:fillRect/>
          </a:stretch>
        </p:blipFill>
        <p:spPr>
          <a:xfrm>
            <a:off x="0" y="0"/>
            <a:ext cx="5486400" cy="8229600"/>
          </a:xfrm>
          <a:prstGeom prst="rect">
            <a:avLst/>
          </a:prstGeom>
          <a:ln w="12700">
            <a:miter lim="400000"/>
          </a:ln>
        </p:spPr>
      </p:pic>
      <p:sp>
        <p:nvSpPr>
          <p:cNvPr id="216" name="Text 0"/>
          <p:cNvSpPr txBox="1"/>
          <p:nvPr/>
        </p:nvSpPr>
        <p:spPr>
          <a:xfrm>
            <a:off x="6310431" y="647700"/>
            <a:ext cx="1985914" cy="6742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400"/>
              </a:lnSpc>
              <a:defRPr sz="4300">
                <a:solidFill>
                  <a:srgbClr val="F98AC7"/>
                </a:solidFill>
                <a:latin typeface="Lora"/>
                <a:ea typeface="Lora"/>
                <a:cs typeface="Lora"/>
                <a:sym typeface="Lora"/>
              </a:defRPr>
            </a:lvl1pPr>
          </a:lstStyle>
          <a:p>
            <a:r>
              <a:t>Benefits</a:t>
            </a:r>
          </a:p>
        </p:txBody>
      </p:sp>
      <p:sp>
        <p:nvSpPr>
          <p:cNvPr id="217" name="Shape 1"/>
          <p:cNvSpPr/>
          <p:nvPr/>
        </p:nvSpPr>
        <p:spPr>
          <a:xfrm>
            <a:off x="6310431" y="1693306"/>
            <a:ext cx="3630336" cy="3941446"/>
          </a:xfrm>
          <a:prstGeom prst="roundRect">
            <a:avLst>
              <a:gd name="adj" fmla="val 973"/>
            </a:avLst>
          </a:prstGeom>
          <a:solidFill>
            <a:srgbClr val="444752"/>
          </a:solidFill>
          <a:ln w="12700">
            <a:miter lim="400000"/>
          </a:ln>
        </p:spPr>
        <p:txBody>
          <a:bodyPr lIns="45719" rIns="45719"/>
          <a:lstStyle/>
          <a:p>
            <a:endParaRPr/>
          </a:p>
        </p:txBody>
      </p:sp>
      <p:sp>
        <p:nvSpPr>
          <p:cNvPr id="218" name="Text 2"/>
          <p:cNvSpPr txBox="1"/>
          <p:nvPr/>
        </p:nvSpPr>
        <p:spPr>
          <a:xfrm>
            <a:off x="6545818" y="1928692"/>
            <a:ext cx="2344763" cy="335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100">
                <a:solidFill>
                  <a:srgbClr val="D6E5EF"/>
                </a:solidFill>
                <a:latin typeface="Lora"/>
                <a:ea typeface="Lora"/>
                <a:cs typeface="Lora"/>
                <a:sym typeface="Lora"/>
              </a:defRPr>
            </a:lvl1pPr>
          </a:lstStyle>
          <a:p>
            <a:r>
              <a:t>Optimized Watering</a:t>
            </a:r>
          </a:p>
        </p:txBody>
      </p:sp>
      <p:sp>
        <p:nvSpPr>
          <p:cNvPr id="219" name="Text 3"/>
          <p:cNvSpPr txBox="1"/>
          <p:nvPr/>
        </p:nvSpPr>
        <p:spPr>
          <a:xfrm>
            <a:off x="6545818" y="2416135"/>
            <a:ext cx="3159563" cy="21887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900"/>
              </a:lnSpc>
              <a:defRPr>
                <a:solidFill>
                  <a:srgbClr val="D6E5EF"/>
                </a:solidFill>
                <a:latin typeface="Source Sans Pro"/>
                <a:ea typeface="Source Sans Pro"/>
                <a:cs typeface="Source Sans Pro"/>
                <a:sym typeface="Source Sans Pro"/>
              </a:defRPr>
            </a:lvl1pPr>
          </a:lstStyle>
          <a:p>
            <a:r>
              <a:t>The system ensures that plants receive the perfect amount of water, preventing overwatering or underwatering, leading to healthier and more vibrant plants.</a:t>
            </a:r>
          </a:p>
        </p:txBody>
      </p:sp>
      <p:sp>
        <p:nvSpPr>
          <p:cNvPr id="220" name="Shape 4"/>
          <p:cNvSpPr/>
          <p:nvPr/>
        </p:nvSpPr>
        <p:spPr>
          <a:xfrm>
            <a:off x="10176153" y="1693306"/>
            <a:ext cx="3630336" cy="3941446"/>
          </a:xfrm>
          <a:prstGeom prst="roundRect">
            <a:avLst>
              <a:gd name="adj" fmla="val 973"/>
            </a:avLst>
          </a:prstGeom>
          <a:solidFill>
            <a:srgbClr val="444752"/>
          </a:solidFill>
          <a:ln w="12700">
            <a:miter lim="400000"/>
          </a:ln>
        </p:spPr>
        <p:txBody>
          <a:bodyPr lIns="45719" rIns="45719"/>
          <a:lstStyle/>
          <a:p>
            <a:endParaRPr/>
          </a:p>
        </p:txBody>
      </p:sp>
      <p:sp>
        <p:nvSpPr>
          <p:cNvPr id="221" name="Text 5"/>
          <p:cNvSpPr txBox="1"/>
          <p:nvPr/>
        </p:nvSpPr>
        <p:spPr>
          <a:xfrm>
            <a:off x="10411538" y="1928692"/>
            <a:ext cx="3159563" cy="6785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700"/>
              </a:lnSpc>
              <a:defRPr sz="2100">
                <a:solidFill>
                  <a:srgbClr val="D6E5EF"/>
                </a:solidFill>
                <a:latin typeface="Lora"/>
                <a:ea typeface="Lora"/>
                <a:cs typeface="Lora"/>
                <a:sym typeface="Lora"/>
              </a:defRPr>
            </a:lvl1pPr>
          </a:lstStyle>
          <a:p>
            <a:r>
              <a:t>Convenience and Flexibility</a:t>
            </a:r>
          </a:p>
        </p:txBody>
      </p:sp>
      <p:sp>
        <p:nvSpPr>
          <p:cNvPr id="222" name="Text 6"/>
          <p:cNvSpPr txBox="1"/>
          <p:nvPr/>
        </p:nvSpPr>
        <p:spPr>
          <a:xfrm>
            <a:off x="10411538" y="2762368"/>
            <a:ext cx="3159563" cy="25570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900"/>
              </a:lnSpc>
              <a:defRPr>
                <a:solidFill>
                  <a:srgbClr val="D6E5EF"/>
                </a:solidFill>
                <a:latin typeface="Source Sans Pro"/>
                <a:ea typeface="Source Sans Pro"/>
                <a:cs typeface="Source Sans Pro"/>
                <a:sym typeface="Source Sans Pro"/>
              </a:defRPr>
            </a:lvl1pPr>
          </a:lstStyle>
          <a:p>
            <a:r>
              <a:t>The system eliminates the need for manual watering, freeing up your time and allowing you to enjoy your garden without worry. You can easily adjust settings for different plant types.</a:t>
            </a:r>
          </a:p>
        </p:txBody>
      </p:sp>
      <p:sp>
        <p:nvSpPr>
          <p:cNvPr id="223" name="Shape 7"/>
          <p:cNvSpPr/>
          <p:nvPr/>
        </p:nvSpPr>
        <p:spPr>
          <a:xfrm>
            <a:off x="6310431" y="5870137"/>
            <a:ext cx="7495938" cy="1711643"/>
          </a:xfrm>
          <a:prstGeom prst="roundRect">
            <a:avLst>
              <a:gd name="adj" fmla="val 2063"/>
            </a:avLst>
          </a:prstGeom>
          <a:solidFill>
            <a:srgbClr val="444752"/>
          </a:solidFill>
          <a:ln w="12700">
            <a:miter lim="400000"/>
          </a:ln>
        </p:spPr>
        <p:txBody>
          <a:bodyPr lIns="45719" rIns="45719"/>
          <a:lstStyle/>
          <a:p>
            <a:endParaRPr/>
          </a:p>
        </p:txBody>
      </p:sp>
      <p:sp>
        <p:nvSpPr>
          <p:cNvPr id="224" name="Text 8"/>
          <p:cNvSpPr txBox="1"/>
          <p:nvPr/>
        </p:nvSpPr>
        <p:spPr>
          <a:xfrm>
            <a:off x="6545818" y="6105525"/>
            <a:ext cx="2359739" cy="335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100">
                <a:solidFill>
                  <a:srgbClr val="D6E5EF"/>
                </a:solidFill>
                <a:latin typeface="Lora"/>
                <a:ea typeface="Lora"/>
                <a:cs typeface="Lora"/>
                <a:sym typeface="Lora"/>
              </a:defRPr>
            </a:lvl1pPr>
          </a:lstStyle>
          <a:p>
            <a:r>
              <a:t>Water Conservation</a:t>
            </a:r>
          </a:p>
        </p:txBody>
      </p:sp>
      <p:sp>
        <p:nvSpPr>
          <p:cNvPr id="225" name="Text 9"/>
          <p:cNvSpPr txBox="1"/>
          <p:nvPr/>
        </p:nvSpPr>
        <p:spPr>
          <a:xfrm>
            <a:off x="6545818" y="6592967"/>
            <a:ext cx="7025165" cy="7155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900"/>
              </a:lnSpc>
              <a:defRPr>
                <a:solidFill>
                  <a:srgbClr val="D6E5EF"/>
                </a:solidFill>
                <a:latin typeface="Source Sans Pro"/>
                <a:ea typeface="Source Sans Pro"/>
                <a:cs typeface="Source Sans Pro"/>
                <a:sym typeface="Source Sans Pro"/>
              </a:defRPr>
            </a:lvl1pPr>
          </a:lstStyle>
          <a:p>
            <a:r>
              <a:t>The system precisely delivers the right amount of water, minimizing water waste and promoting sustainable gardening practices.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Image 0" descr="Image 0"/>
          <p:cNvPicPr>
            <a:picLocks noChangeAspect="1"/>
          </p:cNvPicPr>
          <p:nvPr/>
        </p:nvPicPr>
        <p:blipFill>
          <a:blip r:embed="rId2"/>
          <a:stretch>
            <a:fillRect/>
          </a:stretch>
        </p:blipFill>
        <p:spPr>
          <a:xfrm>
            <a:off x="837723" y="1998702"/>
            <a:ext cx="6185536" cy="4232196"/>
          </a:xfrm>
          <a:prstGeom prst="rect">
            <a:avLst/>
          </a:prstGeom>
          <a:ln w="12700">
            <a:miter lim="400000"/>
          </a:ln>
        </p:spPr>
      </p:pic>
      <p:sp>
        <p:nvSpPr>
          <p:cNvPr id="228" name="Text 0"/>
          <p:cNvSpPr txBox="1"/>
          <p:nvPr/>
        </p:nvSpPr>
        <p:spPr>
          <a:xfrm>
            <a:off x="7614760" y="2889051"/>
            <a:ext cx="2777233" cy="687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F98AC7"/>
                </a:solidFill>
                <a:latin typeface="Lora"/>
                <a:ea typeface="Lora"/>
                <a:cs typeface="Lora"/>
                <a:sym typeface="Lora"/>
              </a:defRPr>
            </a:lvl1pPr>
          </a:lstStyle>
          <a:p>
            <a:r>
              <a:t>Conclusion</a:t>
            </a:r>
          </a:p>
        </p:txBody>
      </p:sp>
      <p:sp>
        <p:nvSpPr>
          <p:cNvPr id="229" name="Text 1"/>
          <p:cNvSpPr txBox="1"/>
          <p:nvPr/>
        </p:nvSpPr>
        <p:spPr>
          <a:xfrm>
            <a:off x="7614760" y="3832383"/>
            <a:ext cx="6185537" cy="15003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000"/>
              </a:lnSpc>
              <a:defRPr>
                <a:solidFill>
                  <a:srgbClr val="D6E5EF"/>
                </a:solidFill>
                <a:latin typeface="Source Sans Pro"/>
                <a:ea typeface="Source Sans Pro"/>
                <a:cs typeface="Source Sans Pro"/>
                <a:sym typeface="Source Sans Pro"/>
              </a:defRPr>
            </a:lvl1pPr>
          </a:lstStyle>
          <a:p>
            <a:r>
              <a:t>The C++ application has been successfully developed and integrated with the microcontroller. The system is now ready for deployment and will provide automatic watering for our plants.</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0</TotalTime>
  <Words>713</Words>
  <Application>Microsoft Office PowerPoint</Application>
  <PresentationFormat>Custom</PresentationFormat>
  <Paragraphs>69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Corbel</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pradeepthi lakkireddy</cp:lastModifiedBy>
  <cp:revision>1</cp:revision>
  <dcterms:modified xsi:type="dcterms:W3CDTF">2024-11-13T03:46:03Z</dcterms:modified>
</cp:coreProperties>
</file>